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668" r:id="rId3"/>
  </p:sldMasterIdLst>
  <p:notesMasterIdLst>
    <p:notesMasterId r:id="rId42"/>
  </p:notesMasterIdLst>
  <p:sldIdLst>
    <p:sldId id="256" r:id="rId4"/>
    <p:sldId id="257" r:id="rId5"/>
    <p:sldId id="260" r:id="rId6"/>
    <p:sldId id="261" r:id="rId7"/>
    <p:sldId id="262" r:id="rId8"/>
    <p:sldId id="264" r:id="rId9"/>
    <p:sldId id="307" r:id="rId10"/>
    <p:sldId id="308" r:id="rId11"/>
    <p:sldId id="309" r:id="rId12"/>
    <p:sldId id="266" r:id="rId13"/>
    <p:sldId id="270" r:id="rId14"/>
    <p:sldId id="277" r:id="rId15"/>
    <p:sldId id="314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10" r:id="rId31"/>
    <p:sldId id="316" r:id="rId32"/>
    <p:sldId id="315" r:id="rId33"/>
    <p:sldId id="311" r:id="rId34"/>
    <p:sldId id="312" r:id="rId35"/>
    <p:sldId id="313" r:id="rId36"/>
    <p:sldId id="271" r:id="rId37"/>
    <p:sldId id="263" r:id="rId38"/>
    <p:sldId id="273" r:id="rId39"/>
    <p:sldId id="276" r:id="rId40"/>
    <p:sldId id="274" r:id="rId41"/>
  </p:sldIdLst>
  <p:sldSz cx="9144000" cy="5143500" type="screen16x9"/>
  <p:notesSz cx="6858000" cy="9144000"/>
  <p:embeddedFontLst>
    <p:embeddedFont>
      <p:font typeface="Bree Serif" panose="020B0604020202020204" charset="0"/>
      <p:regular r:id="rId43"/>
    </p:embeddedFont>
    <p:embeddedFont>
      <p:font typeface="Didact Gothic" panose="00000500000000000000" pitchFamily="2" charset="0"/>
      <p:regular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Proxima Nova Semibold" panose="020B0604020202020204" charset="0"/>
      <p:regular r:id="rId49"/>
      <p:bold r:id="rId50"/>
      <p:boldItalic r:id="rId51"/>
    </p:embeddedFont>
    <p:embeddedFont>
      <p:font typeface="Roboto Black" panose="02000000000000000000" pitchFamily="2" charset="0"/>
      <p:bold r:id="rId52"/>
      <p:boldItalic r:id="rId53"/>
    </p:embeddedFont>
    <p:embeddedFont>
      <p:font typeface="Roboto Light" panose="02000000000000000000" pitchFamily="2" charset="0"/>
      <p:regular r:id="rId54"/>
      <p:bold r:id="rId55"/>
      <p:italic r:id="rId56"/>
      <p:boldItalic r:id="rId57"/>
    </p:embeddedFont>
    <p:embeddedFont>
      <p:font typeface="Roboto Mono Thin" panose="00000009000000000000" pitchFamily="49" charset="0"/>
      <p:regular r:id="rId58"/>
      <p:bold r:id="rId59"/>
      <p:italic r:id="rId60"/>
      <p:boldItalic r:id="rId61"/>
    </p:embeddedFont>
    <p:embeddedFont>
      <p:font typeface="Roboto Thin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0DA35B-972B-436E-B5A0-83D615741127}">
  <a:tblStyle styleId="{260DA35B-972B-436E-B5A0-83D6157411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1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93241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40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4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696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fb8c01d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fb8c01d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55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1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772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04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263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d5c1b5ee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5d5c1b5ee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017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88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37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15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92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4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192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213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6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10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sz="3000" b="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redirect?event=video_description&amp;redir_token=QUFFLUhqa0hUMDlEWWJUeGh1eU1lTXBBTzlDb0pRbVdRUXxBQ3Jtc0trRlQwVDJVZG1TSllfdEEzaWdLRjZvY2lHLW1uVWhYQy01MUpySUlhQWxMNllRQjRwaWwtSXN6NkhTQVVDTE00Tjc0akRlNlpQQzNPUlR6U2swQmNURU5aNEQ1d3VxX3o0UkIyV0gwRGZMVHNGZUVHOA&amp;q=https://nodejs.org/en/download/&amp;v=K8YELRmUb5o" TargetMode="External"/><Relationship Id="rId13" Type="http://schemas.openxmlformats.org/officeDocument/2006/relationships/hyperlink" Target="https://www.youtube.com/redirect?event=video_description&amp;redir_token=QUFFLUhqa0hwRTZuZ0JnekZoZGdEdHRiWUlkeTRiaEM2UXxBQ3Jtc0trN1FLSVM0M1FrQWFRZlk0TG01UnF4TXgtSUg5NzE3N3FLLURiMndtaDlKOVNpa24wLS00MkpLYkJjZHV6bVBKbHZkb2RCS0p4Y240ZlZNLXlOd3dHU3dpWWd6eXF2MHdFdHExQUs5MTNTWjV4VW1Naw&amp;q=https://github.com/Automattic/mongoose&amp;v=K8YELRmUb5o" TargetMode="External"/><Relationship Id="rId18" Type="http://schemas.openxmlformats.org/officeDocument/2006/relationships/hyperlink" Target="https://www.youtube.com/redirect?event=video_description&amp;redir_token=QUFFLUhqbmdxVDNJcEVITmloR1hIMFl5RkI4Zm9nYzlsUXxBQ3Jtc0ttSWdhLWZPWmp4cTN6M09VV0ROMC10SUt2aEl4WE5XNFQ1dWs1TXBVaENuZFJJTWozTnhNUnkyaE9oOENxaFpfOFU3Z2M5S1BFdXREdHZoekZSa25qWnY0UVYzZjMyWkZvSnVwaU0xTVZDRDJqQ1JhMA&amp;q=https://formik.org/docs/overview&amp;v=K8YELRmUb5o" TargetMode="External"/><Relationship Id="rId3" Type="http://schemas.openxmlformats.org/officeDocument/2006/relationships/hyperlink" Target="https://www.youtube.com/redirect?event=video_description&amp;redir_token=QUFFLUhqbDA5aWFrNHRCMXRqcEVicmZYS1h3M1dYRURJd3xBQ3Jtc0tsSWJXLUp1VWVmTmZoTFI5Z09jYWRQalpVR3paay13WjNNV0ROTUxyZVptb1dHN3NPd3VrZ0dyc1JQUFBNLTduTGRIbGU4d281UERUS29maElkSkVWam5zQUZBcFVsOUFHQUx5Ti1tTEFPVmRTcVEtcw&amp;q=https://mui.com/material-ui/getting-started/installation/&amp;v=K8YELRmUb5o" TargetMode="External"/><Relationship Id="rId7" Type="http://schemas.openxmlformats.org/officeDocument/2006/relationships/hyperlink" Target="https://www.youtube.com/redirect?event=video_description&amp;redir_token=QUFFLUhqbmpBMUVteG92N25aZHVONzFKd2FqNmZWei1OQXxBQ3Jtc0tsVFBWSVZYdF9mcWdaWkJrTzl1T1VpcmNaaW1xeTVlYWhSSEgzMFVXZDJNYWtvS0dMZl95TVNqeVE5MFlkb0tMVDRiY3VTaU1mc21qWWtxRGxFVVFhTDd0NWhJWDBMeXA3R01JRmhsSEM2blN4Sjd3NA&amp;q=https://react-dropzone.js.org/&amp;v=K8YELRmUb5o" TargetMode="External"/><Relationship Id="rId12" Type="http://schemas.openxmlformats.org/officeDocument/2006/relationships/hyperlink" Target="https://www.youtube.com/redirect?event=video_description&amp;redir_token=QUFFLUhqbDhhOGg2ellmNHF2dGR1M3RhbHBvWnFZOVFFQXxBQ3Jtc0tsUUk4cVhFeW1HcEhLamtzSUxTb1o2bnVQb19RYWtWbUo1Mm0wWVFGSS1semFpVGdJdnZVZ19LYTh6dVRhUEZETUNDS3UzT29UUFB4Q1pqOGZTejU5VlRKVGlyNk5Vd1JyUlhrcGJtd0NvVy0tTElKNA&amp;q=https://www.mongodb.com/&amp;v=K8YELRmUb5o" TargetMode="External"/><Relationship Id="rId17" Type="http://schemas.openxmlformats.org/officeDocument/2006/relationships/hyperlink" Target="https://www.youtube.com/redirect?event=video_description&amp;redir_token=QUFFLUhqa2pLWkpsWkJxRFZuY1ZWXzEyaTNJUHVZbzVTd3xBQ3Jtc0trb0RpNmkyZzVWTE5RSWhmTHlnem8xYVZqangxYTktLUNWMy02RjFoUElJcEZGWnQ3Mnhldm5jTjJJWGQ5c3NWRGVzb3c2a19zMVU3aUR6X1VoWTUtU2FzYWc4bzA0N2Z4Z0JiLVVRQzF1YmVGMkpndw&amp;q=https://fonts.google.com/&amp;v=K8YELRmUb5o" TargetMode="External"/><Relationship Id="rId2" Type="http://schemas.openxmlformats.org/officeDocument/2006/relationships/notesSlide" Target="../notesSlides/notesSlide17.xml"/><Relationship Id="rId16" Type="http://schemas.openxmlformats.org/officeDocument/2006/relationships/hyperlink" Target="https://www.youtube.com/redirect?event=video_description&amp;redir_token=QUFFLUhqbWdNanBqeXVNR245SnVEMFBBSzJwb19iSGY4Z3xBQ3Jtc0ttUkVlVHNVZWp3Y0pVLWVKSkxjejFTVzBvRldndVE0TG5aSkZXLWtGaUZZN2Z6d0trdlcwbUI1MDdYblc4N1FWNGJZTjdSMy1xTDZWZm8xU19MNjMzT3JpRGpJcUxvRkJNYnpIZjRLc2RSRHV5blNjZw&amp;q=https://github.com/devconcept/multer-gridfs-storage&amp;v=K8YELRmUb5o" TargetMode="External"/><Relationship Id="rId20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redirect?event=video_description&amp;redir_token=QUFFLUhqbEp0aXVVeGZNNDJ6RlpITU4tVFNNc1pqZkViQXxBQ3Jtc0ttNVdFaFJuT1BlSjB6TWowcFlvVlZMLVdHT1BRVWl6ekllM2oxQ0UyVmZEaUVyeWF0MkhBSzluOXBCTy11Zy1ueV9aeHc4djRMNmRYcGIwVTdzNGxDWE5pM0NlNjZtakthcmlLXzB0MkwxdzUzVXpCRQ&amp;q=https://github.com/rt2zz/redux-persist&amp;v=K8YELRmUb5o" TargetMode="External"/><Relationship Id="rId11" Type="http://schemas.openxmlformats.org/officeDocument/2006/relationships/hyperlink" Target="https://www.youtube.com/redirect?event=video_description&amp;redir_token=QUFFLUhqbGNOb0tGYXgxWTF5ektLREVXX1ZZMW5ZQ0RVQXxBQ3Jtc0tudnZvQlViSHJzWUhoTlRUOVFBMENaZWZ3RDJTdHpNVDJQN1gyUk9LVXhnT1Vfc3A1ekVRYU9zN0hSSlh0MGNuejBEWHMzb0hCUEg3REtJdnFUZlJGZVN4VnFFQ0J5ZzFWTWZGYjRrOEduTzRZWE1tNA&amp;q=https://code.visualstudio.com/download&amp;v=K8YELRmUb5o" TargetMode="External"/><Relationship Id="rId5" Type="http://schemas.openxmlformats.org/officeDocument/2006/relationships/hyperlink" Target="https://www.youtube.com/redirect?event=video_description&amp;redir_token=QUFFLUhqa3YxbmozUWVCQzhaRW9CSDhjUUxIYVVtbDRIQXxBQ3Jtc0tuQjRrWk85bmpLUGxxMnV3dmlodERzUkJ4bUdmQ1FHNnBXZ19sdG9Sd1YxVTlkZm96UXJFSlQ4eHdjNlplX0pJZlV1NWM2M1ZhNmhQRXNabFVpeDJaVmxjcHF6VmE0ZEZRX1laNjUtN1QtSUlpNVZ0Zw&amp;q=https://reactrouter.com/en/v6.3.0/getting-started/installation&amp;v=K8YELRmUb5o" TargetMode="External"/><Relationship Id="rId15" Type="http://schemas.openxmlformats.org/officeDocument/2006/relationships/hyperlink" Target="https://www.youtube.com/redirect?event=video_description&amp;redir_token=QUFFLUhqazJvTTdtcGV5aHZ3RENwel9USjdYeG1vWFRyUXxBQ3Jtc0trRjY4YzNqcGZKQnl1bDBvWmJ0cXNiZHVRYmlRNk1wOUFhcng5SFNqWHBwV01Qc1gxaVJ6TktOVWVGdUJ1azF0c1VqU3JkSXMyNU5DYWdoX01BNnVTRVVhRU1Ed3hldmxKNndDNTNzWnZJV0Zjb0hVaw&amp;q=https://github.com/expressjs/multer&amp;v=K8YELRmUb5o" TargetMode="External"/><Relationship Id="rId10" Type="http://schemas.openxmlformats.org/officeDocument/2006/relationships/hyperlink" Target="https://www.youtube.com/redirect?event=video_description&amp;redir_token=QUFFLUhqbjRVbXBRVU1Mb2xMbGo4cUpsbWNiZFQ1bEJhd3xBQ3Jtc0tsTFFDdUNoa2NmSmVtNnBNYWgxOFBIaHRHYXlLTlc1UW16NTRWaUxfX0hwLTJsbFNmZi0wSFFUaEg5NnJVblV2VkVOUF9hdDUyUC1xU3VrUlpLaHloVk1PU1VRYi10X1NwaG43UGtIRTRvd2NCTE1Udw&amp;q=https://www.npmjs.com/package/npx&amp;v=K8YELRmUb5o" TargetMode="External"/><Relationship Id="rId19" Type="http://schemas.openxmlformats.org/officeDocument/2006/relationships/hyperlink" Target="https://github.com/jquense/yup" TargetMode="External"/><Relationship Id="rId4" Type="http://schemas.openxmlformats.org/officeDocument/2006/relationships/hyperlink" Target="https://www.youtube.com/redirect?event=video_description&amp;redir_token=QUFFLUhqbWotc3pzVkstMnBZUFpSZ21nOS1LbjdobjVEUXxBQ3Jtc0tsbnVfSHkxMGJNRjJyMGJDNFNjNHVMZTVIT2NzTFhJUWxDd1JhNTdFTE0yTEJEM3pqRXpheGg1ZTNnTzFpUlMwX3NrS3gwUzV0TEg1Mmdpc3BBT2d0V1FUeHExTGdQS1FISWR0SHpKcVNXZFBNQU1rNA&amp;q=https://redux-toolkit.js.org/introduction/getting-started&amp;v=K8YELRmUb5o" TargetMode="External"/><Relationship Id="rId9" Type="http://schemas.openxmlformats.org/officeDocument/2006/relationships/hyperlink" Target="https://www.youtube.com/redirect?event=video_description&amp;redir_token=QUFFLUhqa3BCUTBnN09mYV9pYkk0TjlYV1UzN3Z1b3NuUXxBQ3Jtc0ttXzNXS2tGSi1Za0ZUZmxoR2VNOE5iRmJ1T2h4aG9jWTNvZllNeHYxRkN6cHlLd0U5QUo0UWFmSVdkODJjTTFTZWdKQV80ZHd3WkNvNkpXNVpTQjhwZ05HY2ZpbHVqVVZVeXZSTllMZ2x3N0NiVDd1QQ&amp;q=https://github.com/remy/nodemon&amp;v=K8YELRmUb5o" TargetMode="External"/><Relationship Id="rId14" Type="http://schemas.openxmlformats.org/officeDocument/2006/relationships/hyperlink" Target="https://www.youtube.com/redirect?event=video_description&amp;redir_token=QUFFLUhqbUEtb3hiV0NXX0Ywd2lQYVBVNkhqcF9rR3pLZ3xBQ3Jtc0tsRXg0ZmowbkoxNmZDS3RXMlJXS2lRT1ZPOTU4aEpBTnpoRDlRcmlDSWNxZ0p3a1RJTE1SNElrc1ZjcjRUUHh4MV8yMnhpVE9MY3VGc2REdHlvbHg3N2pVT2k5LUEwa1lCVExwZVpGUk5Fa2EzTDNkdw&amp;q=https://github.com/auth0/node-jsonwebtoken&amp;v=K8YELRmUb5o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878662" y="331116"/>
            <a:ext cx="3953239" cy="102343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s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WeConnect</a:t>
            </a:r>
            <a:r>
              <a:rPr lang="es" sz="4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 Web Application</a:t>
            </a:r>
            <a:endParaRPr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509746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22"/>
          <p:cNvSpPr/>
          <p:nvPr/>
        </p:nvSpPr>
        <p:spPr>
          <a:xfrm>
            <a:off x="3470397" y="1236180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2"/>
          <p:cNvSpPr/>
          <p:nvPr/>
        </p:nvSpPr>
        <p:spPr>
          <a:xfrm>
            <a:off x="3559034" y="1363762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22"/>
          <p:cNvSpPr/>
          <p:nvPr/>
        </p:nvSpPr>
        <p:spPr>
          <a:xfrm>
            <a:off x="3624733" y="1481049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22"/>
          <p:cNvSpPr/>
          <p:nvPr/>
        </p:nvSpPr>
        <p:spPr>
          <a:xfrm>
            <a:off x="3378712" y="1103224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22"/>
          <p:cNvSpPr/>
          <p:nvPr/>
        </p:nvSpPr>
        <p:spPr>
          <a:xfrm>
            <a:off x="-226081" y="923310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2"/>
          <p:cNvSpPr/>
          <p:nvPr/>
        </p:nvSpPr>
        <p:spPr>
          <a:xfrm>
            <a:off x="36760" y="2679072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22"/>
          <p:cNvSpPr/>
          <p:nvPr/>
        </p:nvSpPr>
        <p:spPr>
          <a:xfrm>
            <a:off x="1655007" y="2746330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22"/>
          <p:cNvSpPr/>
          <p:nvPr/>
        </p:nvSpPr>
        <p:spPr>
          <a:xfrm>
            <a:off x="1031545" y="2574861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92959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47128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22"/>
          <p:cNvSpPr/>
          <p:nvPr/>
        </p:nvSpPr>
        <p:spPr>
          <a:xfrm>
            <a:off x="1994248" y="198837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22"/>
          <p:cNvSpPr/>
          <p:nvPr/>
        </p:nvSpPr>
        <p:spPr>
          <a:xfrm>
            <a:off x="1994248" y="211979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2"/>
          <p:cNvSpPr/>
          <p:nvPr/>
        </p:nvSpPr>
        <p:spPr>
          <a:xfrm>
            <a:off x="1994248" y="2251217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2"/>
          <p:cNvSpPr/>
          <p:nvPr/>
        </p:nvSpPr>
        <p:spPr>
          <a:xfrm>
            <a:off x="1994248" y="251557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2"/>
          <p:cNvSpPr/>
          <p:nvPr/>
        </p:nvSpPr>
        <p:spPr>
          <a:xfrm>
            <a:off x="1994248" y="264699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22"/>
          <p:cNvSpPr/>
          <p:nvPr/>
        </p:nvSpPr>
        <p:spPr>
          <a:xfrm>
            <a:off x="1994248" y="290983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22"/>
          <p:cNvSpPr/>
          <p:nvPr/>
        </p:nvSpPr>
        <p:spPr>
          <a:xfrm>
            <a:off x="1994248" y="3041252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22"/>
          <p:cNvSpPr/>
          <p:nvPr/>
        </p:nvSpPr>
        <p:spPr>
          <a:xfrm>
            <a:off x="1994248" y="330407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2"/>
          <p:cNvSpPr/>
          <p:nvPr/>
        </p:nvSpPr>
        <p:spPr>
          <a:xfrm>
            <a:off x="58164" y="1988376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22"/>
          <p:cNvSpPr/>
          <p:nvPr/>
        </p:nvSpPr>
        <p:spPr>
          <a:xfrm>
            <a:off x="58164" y="2119796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2"/>
          <p:cNvSpPr/>
          <p:nvPr/>
        </p:nvSpPr>
        <p:spPr>
          <a:xfrm>
            <a:off x="58164" y="2384149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22"/>
          <p:cNvSpPr/>
          <p:nvPr/>
        </p:nvSpPr>
        <p:spPr>
          <a:xfrm>
            <a:off x="2108848" y="1722487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22"/>
          <p:cNvSpPr/>
          <p:nvPr/>
        </p:nvSpPr>
        <p:spPr>
          <a:xfrm>
            <a:off x="560907" y="1722487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2"/>
          <p:cNvSpPr/>
          <p:nvPr/>
        </p:nvSpPr>
        <p:spPr>
          <a:xfrm>
            <a:off x="-1540239" y="3009147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58952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2"/>
          <p:cNvSpPr/>
          <p:nvPr/>
        </p:nvSpPr>
        <p:spPr>
          <a:xfrm>
            <a:off x="24523" y="415983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2"/>
          <p:cNvSpPr/>
          <p:nvPr/>
        </p:nvSpPr>
        <p:spPr>
          <a:xfrm>
            <a:off x="2605497" y="120677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2"/>
          <p:cNvSpPr/>
          <p:nvPr/>
        </p:nvSpPr>
        <p:spPr>
          <a:xfrm>
            <a:off x="-742573" y="2294000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22"/>
          <p:cNvSpPr/>
          <p:nvPr/>
        </p:nvSpPr>
        <p:spPr>
          <a:xfrm>
            <a:off x="2385439" y="1439490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2"/>
          <p:cNvSpPr/>
          <p:nvPr/>
        </p:nvSpPr>
        <p:spPr>
          <a:xfrm>
            <a:off x="3338976" y="2494910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2"/>
          <p:cNvSpPr/>
          <p:nvPr/>
        </p:nvSpPr>
        <p:spPr>
          <a:xfrm>
            <a:off x="742741" y="4530382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2"/>
          <p:cNvSpPr/>
          <p:nvPr/>
        </p:nvSpPr>
        <p:spPr>
          <a:xfrm>
            <a:off x="3910489" y="776172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2"/>
          <p:cNvSpPr/>
          <p:nvPr/>
        </p:nvSpPr>
        <p:spPr>
          <a:xfrm>
            <a:off x="1221034" y="4233132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2"/>
          <p:cNvSpPr/>
          <p:nvPr/>
        </p:nvSpPr>
        <p:spPr>
          <a:xfrm>
            <a:off x="-707421" y="2530855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22"/>
          <p:cNvSpPr/>
          <p:nvPr/>
        </p:nvSpPr>
        <p:spPr>
          <a:xfrm>
            <a:off x="3578878" y="1734725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22"/>
          <p:cNvSpPr/>
          <p:nvPr/>
        </p:nvSpPr>
        <p:spPr>
          <a:xfrm>
            <a:off x="-1387439" y="848421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2"/>
          <p:cNvSpPr/>
          <p:nvPr/>
        </p:nvSpPr>
        <p:spPr>
          <a:xfrm>
            <a:off x="3328274" y="2992350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22"/>
          <p:cNvSpPr/>
          <p:nvPr/>
        </p:nvSpPr>
        <p:spPr>
          <a:xfrm>
            <a:off x="3759681" y="2941049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22"/>
          <p:cNvSpPr/>
          <p:nvPr/>
        </p:nvSpPr>
        <p:spPr>
          <a:xfrm>
            <a:off x="4206947" y="3654013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2"/>
          <p:cNvSpPr/>
          <p:nvPr/>
        </p:nvSpPr>
        <p:spPr>
          <a:xfrm>
            <a:off x="3902835" y="3012074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22"/>
          <p:cNvSpPr/>
          <p:nvPr/>
        </p:nvSpPr>
        <p:spPr>
          <a:xfrm>
            <a:off x="3358844" y="2822730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2"/>
          <p:cNvSpPr/>
          <p:nvPr/>
        </p:nvSpPr>
        <p:spPr>
          <a:xfrm>
            <a:off x="4240660" y="3502508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2"/>
          <p:cNvSpPr/>
          <p:nvPr/>
        </p:nvSpPr>
        <p:spPr>
          <a:xfrm>
            <a:off x="3623197" y="2896922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22"/>
          <p:cNvSpPr/>
          <p:nvPr/>
        </p:nvSpPr>
        <p:spPr>
          <a:xfrm>
            <a:off x="4191423" y="3356715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22"/>
          <p:cNvSpPr/>
          <p:nvPr/>
        </p:nvSpPr>
        <p:spPr>
          <a:xfrm>
            <a:off x="-1914609" y="2008172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22"/>
          <p:cNvSpPr/>
          <p:nvPr/>
        </p:nvSpPr>
        <p:spPr>
          <a:xfrm>
            <a:off x="-1742565" y="2601304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61293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66289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39117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38588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26654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2"/>
          <p:cNvSpPr/>
          <p:nvPr/>
        </p:nvSpPr>
        <p:spPr>
          <a:xfrm>
            <a:off x="-828907" y="4558312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2"/>
          <p:cNvSpPr/>
          <p:nvPr/>
        </p:nvSpPr>
        <p:spPr>
          <a:xfrm>
            <a:off x="-918433" y="4269292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22"/>
          <p:cNvSpPr/>
          <p:nvPr/>
        </p:nvSpPr>
        <p:spPr>
          <a:xfrm>
            <a:off x="-887767" y="4417965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2"/>
          <p:cNvSpPr/>
          <p:nvPr/>
        </p:nvSpPr>
        <p:spPr>
          <a:xfrm>
            <a:off x="-977892" y="4060488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22"/>
          <p:cNvSpPr/>
          <p:nvPr/>
        </p:nvSpPr>
        <p:spPr>
          <a:xfrm>
            <a:off x="-509462" y="4873343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22"/>
          <p:cNvSpPr/>
          <p:nvPr/>
        </p:nvSpPr>
        <p:spPr>
          <a:xfrm>
            <a:off x="1331051" y="1664419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2"/>
          <p:cNvSpPr/>
          <p:nvPr/>
        </p:nvSpPr>
        <p:spPr>
          <a:xfrm>
            <a:off x="2385439" y="61003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2"/>
          <p:cNvSpPr/>
          <p:nvPr/>
        </p:nvSpPr>
        <p:spPr>
          <a:xfrm>
            <a:off x="2963071" y="61003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22"/>
          <p:cNvSpPr/>
          <p:nvPr/>
        </p:nvSpPr>
        <p:spPr>
          <a:xfrm>
            <a:off x="-493481" y="4087986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2"/>
          <p:cNvSpPr/>
          <p:nvPr/>
        </p:nvSpPr>
        <p:spPr>
          <a:xfrm>
            <a:off x="-398749" y="418579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22"/>
          <p:cNvSpPr/>
          <p:nvPr/>
        </p:nvSpPr>
        <p:spPr>
          <a:xfrm>
            <a:off x="-398749" y="4259142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2"/>
          <p:cNvSpPr/>
          <p:nvPr/>
        </p:nvSpPr>
        <p:spPr>
          <a:xfrm>
            <a:off x="-398749" y="4332471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2"/>
          <p:cNvSpPr/>
          <p:nvPr/>
        </p:nvSpPr>
        <p:spPr>
          <a:xfrm>
            <a:off x="3959391" y="2405553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22"/>
          <p:cNvSpPr/>
          <p:nvPr/>
        </p:nvSpPr>
        <p:spPr>
          <a:xfrm>
            <a:off x="1338705" y="175050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22"/>
          <p:cNvSpPr/>
          <p:nvPr/>
        </p:nvSpPr>
        <p:spPr>
          <a:xfrm>
            <a:off x="1483875" y="253993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51407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22"/>
          <p:cNvSpPr/>
          <p:nvPr/>
        </p:nvSpPr>
        <p:spPr>
          <a:xfrm>
            <a:off x="-488898" y="1467300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2"/>
          <p:cNvSpPr/>
          <p:nvPr/>
        </p:nvSpPr>
        <p:spPr>
          <a:xfrm>
            <a:off x="3936452" y="287610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22"/>
          <p:cNvSpPr/>
          <p:nvPr/>
        </p:nvSpPr>
        <p:spPr>
          <a:xfrm>
            <a:off x="-1092516" y="272034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2"/>
          <p:cNvSpPr/>
          <p:nvPr/>
        </p:nvSpPr>
        <p:spPr>
          <a:xfrm>
            <a:off x="169693" y="1456598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2"/>
          <p:cNvSpPr/>
          <p:nvPr/>
        </p:nvSpPr>
        <p:spPr>
          <a:xfrm>
            <a:off x="849711" y="1474931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2"/>
          <p:cNvSpPr/>
          <p:nvPr/>
        </p:nvSpPr>
        <p:spPr>
          <a:xfrm>
            <a:off x="-848007" y="179105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22"/>
          <p:cNvSpPr/>
          <p:nvPr/>
        </p:nvSpPr>
        <p:spPr>
          <a:xfrm>
            <a:off x="3445946" y="553499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2"/>
          <p:cNvSpPr/>
          <p:nvPr/>
        </p:nvSpPr>
        <p:spPr>
          <a:xfrm>
            <a:off x="-1256018" y="503061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2"/>
          <p:cNvSpPr/>
          <p:nvPr/>
        </p:nvSpPr>
        <p:spPr>
          <a:xfrm>
            <a:off x="-432366" y="3618860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2"/>
          <p:cNvSpPr/>
          <p:nvPr/>
        </p:nvSpPr>
        <p:spPr>
          <a:xfrm>
            <a:off x="-1074160" y="503061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22"/>
          <p:cNvSpPr/>
          <p:nvPr/>
        </p:nvSpPr>
        <p:spPr>
          <a:xfrm>
            <a:off x="-432366" y="1962413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22"/>
          <p:cNvSpPr/>
          <p:nvPr/>
        </p:nvSpPr>
        <p:spPr>
          <a:xfrm>
            <a:off x="3209091" y="4557112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8587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36921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22"/>
          <p:cNvSpPr/>
          <p:nvPr/>
        </p:nvSpPr>
        <p:spPr>
          <a:xfrm>
            <a:off x="3688919" y="3401873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22"/>
          <p:cNvSpPr/>
          <p:nvPr/>
        </p:nvSpPr>
        <p:spPr>
          <a:xfrm>
            <a:off x="3875336" y="3400337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2"/>
          <p:cNvSpPr/>
          <p:nvPr/>
        </p:nvSpPr>
        <p:spPr>
          <a:xfrm>
            <a:off x="3779068" y="3488975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2"/>
          <p:cNvSpPr/>
          <p:nvPr/>
        </p:nvSpPr>
        <p:spPr>
          <a:xfrm>
            <a:off x="3867706" y="36387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22"/>
          <p:cNvSpPr/>
          <p:nvPr/>
        </p:nvSpPr>
        <p:spPr>
          <a:xfrm>
            <a:off x="3650719" y="3351436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2"/>
          <p:cNvSpPr/>
          <p:nvPr/>
        </p:nvSpPr>
        <p:spPr>
          <a:xfrm>
            <a:off x="3650719" y="3851132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22"/>
          <p:cNvSpPr/>
          <p:nvPr/>
        </p:nvSpPr>
        <p:spPr>
          <a:xfrm>
            <a:off x="3772950" y="1904345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2"/>
          <p:cNvSpPr/>
          <p:nvPr/>
        </p:nvSpPr>
        <p:spPr>
          <a:xfrm>
            <a:off x="3905906" y="1904345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22"/>
          <p:cNvSpPr/>
          <p:nvPr/>
        </p:nvSpPr>
        <p:spPr>
          <a:xfrm>
            <a:off x="4069408" y="1904345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2"/>
          <p:cNvSpPr/>
          <p:nvPr/>
        </p:nvSpPr>
        <p:spPr>
          <a:xfrm>
            <a:off x="-522515" y="503061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22"/>
          <p:cNvSpPr/>
          <p:nvPr/>
        </p:nvSpPr>
        <p:spPr>
          <a:xfrm>
            <a:off x="-415569" y="500014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22625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22625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22"/>
          <p:cNvSpPr/>
          <p:nvPr/>
        </p:nvSpPr>
        <p:spPr>
          <a:xfrm>
            <a:off x="-930526" y="1022625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2"/>
          <p:cNvSpPr/>
          <p:nvPr/>
        </p:nvSpPr>
        <p:spPr>
          <a:xfrm>
            <a:off x="-689088" y="1022625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22"/>
          <p:cNvSpPr/>
          <p:nvPr/>
        </p:nvSpPr>
        <p:spPr>
          <a:xfrm>
            <a:off x="12309" y="4505163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2"/>
          <p:cNvSpPr/>
          <p:nvPr/>
        </p:nvSpPr>
        <p:spPr>
          <a:xfrm>
            <a:off x="192632" y="4405824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2"/>
          <p:cNvSpPr/>
          <p:nvPr/>
        </p:nvSpPr>
        <p:spPr>
          <a:xfrm>
            <a:off x="3801989" y="410783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/>
          <p:cNvSpPr txBox="1"/>
          <p:nvPr/>
        </p:nvSpPr>
        <p:spPr>
          <a:xfrm>
            <a:off x="5284228" y="3389660"/>
            <a:ext cx="3775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PRENSENTED BY: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1200" dirty="0">
                <a:solidFill>
                  <a:schemeClr val="bg1"/>
                </a:solidFill>
              </a:rPr>
              <a:t>230350320100 – Shital </a:t>
            </a:r>
            <a:r>
              <a:rPr lang="en-US" sz="1200" dirty="0" err="1">
                <a:solidFill>
                  <a:schemeClr val="bg1"/>
                </a:solidFill>
              </a:rPr>
              <a:t>Satpute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230350320099 – </a:t>
            </a:r>
            <a:r>
              <a:rPr lang="en-US" sz="1200" dirty="0" err="1">
                <a:solidFill>
                  <a:schemeClr val="bg1"/>
                </a:solidFill>
              </a:rPr>
              <a:t>Saransh</a:t>
            </a:r>
            <a:r>
              <a:rPr lang="en-US" sz="1200" dirty="0">
                <a:solidFill>
                  <a:schemeClr val="bg1"/>
                </a:solidFill>
              </a:rPr>
              <a:t> Singh </a:t>
            </a:r>
          </a:p>
          <a:p>
            <a:r>
              <a:rPr lang="en-US" sz="1200" dirty="0">
                <a:solidFill>
                  <a:schemeClr val="bg1"/>
                </a:solidFill>
              </a:rPr>
              <a:t>	230350320094 – Sandeep Upadhyay</a:t>
            </a:r>
          </a:p>
          <a:p>
            <a:r>
              <a:rPr lang="en-US" sz="1200" dirty="0">
                <a:solidFill>
                  <a:schemeClr val="bg1"/>
                </a:solidFill>
              </a:rPr>
              <a:t>	230350320091 – </a:t>
            </a:r>
            <a:r>
              <a:rPr lang="en-US" sz="1200" dirty="0" err="1">
                <a:solidFill>
                  <a:schemeClr val="bg1"/>
                </a:solidFill>
              </a:rPr>
              <a:t>Rutuja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Sawant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230350320098 – </a:t>
            </a:r>
            <a:r>
              <a:rPr lang="en-US" sz="1200" dirty="0" err="1">
                <a:solidFill>
                  <a:schemeClr val="bg1"/>
                </a:solidFill>
              </a:rPr>
              <a:t>Sarang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Topale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	230350320090 – </a:t>
            </a:r>
            <a:r>
              <a:rPr lang="en-US" sz="1200" dirty="0" err="1">
                <a:solidFill>
                  <a:schemeClr val="bg1"/>
                </a:solidFill>
              </a:rPr>
              <a:t>Rutuja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Khawashi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4242076" y="1402127"/>
            <a:ext cx="50023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SUBMITTED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FOR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 DIPLOMA IN ADVANCED COMPUTING FROM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CDAC HYDRABAD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-1" r="20770" b="891"/>
          <a:stretch/>
        </p:blipFill>
        <p:spPr>
          <a:xfrm>
            <a:off x="8609282" y="-2547"/>
            <a:ext cx="530861" cy="504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OUR 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Enable individuals to share their stories and experiences on a global platform.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Empower users to easily register, create profiles, and personalize their experience with light and dark mode options.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Enable individuals to share their stories and experiences on a global platform.</a:t>
            </a: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648865" y="3443375"/>
            <a:ext cx="1735050" cy="1574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Revolutionizing Social Media</a:t>
            </a:r>
            <a:endParaRPr sz="1050"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934865" y="3079557"/>
            <a:ext cx="1581300" cy="155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tx1"/>
                </a:solidFill>
              </a:rPr>
              <a:t>User-Centric Technology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523455" y="3789650"/>
            <a:ext cx="1735050" cy="162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solidFill>
                  <a:schemeClr val="tx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Enhancing Digital Connectivity</a:t>
            </a:r>
            <a:endParaRPr dirty="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32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4" name="Google Shape;634;p32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2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640" name="Google Shape;640;p32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2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4" name="Google Shape;644;p32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99955" y="54827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STAGES</a:t>
            </a:r>
            <a:endParaRPr dirty="0"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9" name="Google Shape;989;p36"/>
          <p:cNvSpPr txBox="1">
            <a:spLocks noGrp="1"/>
          </p:cNvSpPr>
          <p:nvPr>
            <p:ph type="subTitle" idx="4294967295"/>
          </p:nvPr>
        </p:nvSpPr>
        <p:spPr>
          <a:xfrm>
            <a:off x="6527424" y="1729400"/>
            <a:ext cx="1742349" cy="619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50" dirty="0"/>
              <a:t>Backend Development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0" name="Google Shape;990;p36"/>
          <p:cNvSpPr txBox="1">
            <a:spLocks noGrp="1"/>
          </p:cNvSpPr>
          <p:nvPr>
            <p:ph type="ctrTitle" idx="4294967295"/>
          </p:nvPr>
        </p:nvSpPr>
        <p:spPr>
          <a:xfrm>
            <a:off x="6610703" y="1508579"/>
            <a:ext cx="1254600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FFFFFF"/>
                </a:solidFill>
              </a:rPr>
              <a:t>STEP 4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1" name="Google Shape;991;p36"/>
          <p:cNvSpPr txBox="1">
            <a:spLocks noGrp="1"/>
          </p:cNvSpPr>
          <p:nvPr>
            <p:ph type="subTitle" idx="4294967295"/>
          </p:nvPr>
        </p:nvSpPr>
        <p:spPr>
          <a:xfrm>
            <a:off x="94380" y="4226822"/>
            <a:ext cx="1454700" cy="595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50" dirty="0">
                <a:solidFill>
                  <a:srgbClr val="FFFFFF"/>
                </a:solidFill>
              </a:rPr>
              <a:t>Project Planning and Conceptualization 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2" name="Google Shape;992;p36"/>
          <p:cNvSpPr txBox="1">
            <a:spLocks noGrp="1"/>
          </p:cNvSpPr>
          <p:nvPr>
            <p:ph type="ctrTitle" idx="4294967295"/>
          </p:nvPr>
        </p:nvSpPr>
        <p:spPr>
          <a:xfrm>
            <a:off x="254088" y="4011172"/>
            <a:ext cx="1173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FFFFFF"/>
                </a:solidFill>
              </a:rPr>
              <a:t>STEP</a:t>
            </a:r>
            <a:r>
              <a:rPr lang="es" sz="900" dirty="0">
                <a:solidFill>
                  <a:srgbClr val="FFFFFF"/>
                </a:solidFill>
              </a:rPr>
              <a:t> </a:t>
            </a:r>
            <a:r>
              <a:rPr lang="es" sz="1050" dirty="0">
                <a:solidFill>
                  <a:srgbClr val="FFFFFF"/>
                </a:solidFill>
              </a:rPr>
              <a:t>1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3" name="Google Shape;993;p36"/>
          <p:cNvSpPr txBox="1">
            <a:spLocks noGrp="1"/>
          </p:cNvSpPr>
          <p:nvPr>
            <p:ph type="subTitle" idx="4294967295"/>
          </p:nvPr>
        </p:nvSpPr>
        <p:spPr>
          <a:xfrm>
            <a:off x="6826789" y="4297341"/>
            <a:ext cx="12546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50" dirty="0"/>
              <a:t>Documentation</a:t>
            </a:r>
            <a:endParaRPr sz="1050" dirty="0">
              <a:solidFill>
                <a:srgbClr val="FFFFFF"/>
              </a:solidFill>
            </a:endParaRPr>
          </a:p>
        </p:txBody>
      </p:sp>
      <p:sp>
        <p:nvSpPr>
          <p:cNvPr id="994" name="Google Shape;994;p36"/>
          <p:cNvSpPr txBox="1">
            <a:spLocks noGrp="1"/>
          </p:cNvSpPr>
          <p:nvPr>
            <p:ph type="ctrTitle" idx="4294967295"/>
          </p:nvPr>
        </p:nvSpPr>
        <p:spPr>
          <a:xfrm>
            <a:off x="6851400" y="412374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FFFFFF"/>
                </a:solidFill>
              </a:rPr>
              <a:t>STEP </a:t>
            </a:r>
            <a:r>
              <a:rPr lang="es" sz="1050" dirty="0"/>
              <a:t>6</a:t>
            </a:r>
            <a:endParaRPr sz="1050" dirty="0">
              <a:solidFill>
                <a:srgbClr val="FFFFFF"/>
              </a:solidFill>
            </a:endParaRPr>
          </a:p>
        </p:txBody>
      </p:sp>
      <p:cxnSp>
        <p:nvCxnSpPr>
          <p:cNvPr id="995" name="Google Shape;995;p36"/>
          <p:cNvCxnSpPr/>
          <p:nvPr/>
        </p:nvCxnSpPr>
        <p:spPr>
          <a:xfrm rot="10800000" flipV="1">
            <a:off x="1596887" y="3793119"/>
            <a:ext cx="1993550" cy="72182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/>
          <p:nvPr/>
        </p:nvCxnSpPr>
        <p:spPr>
          <a:xfrm>
            <a:off x="5519115" y="3919337"/>
            <a:ext cx="1247314" cy="51524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995;p36"/>
          <p:cNvCxnSpPr/>
          <p:nvPr/>
        </p:nvCxnSpPr>
        <p:spPr>
          <a:xfrm>
            <a:off x="1347511" y="1783371"/>
            <a:ext cx="1299553" cy="51709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7" name="Google Shape;991;p36"/>
          <p:cNvSpPr txBox="1">
            <a:spLocks/>
          </p:cNvSpPr>
          <p:nvPr/>
        </p:nvSpPr>
        <p:spPr>
          <a:xfrm>
            <a:off x="-210487" y="1905056"/>
            <a:ext cx="1502210" cy="51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r">
              <a:spcAft>
                <a:spcPts val="1600"/>
              </a:spcAft>
              <a:buFont typeface="Roboto Light"/>
              <a:buNone/>
            </a:pPr>
            <a:r>
              <a:rPr lang="en-IN" sz="1050" dirty="0"/>
              <a:t>Frontend Development </a:t>
            </a:r>
          </a:p>
        </p:txBody>
      </p:sp>
      <p:cxnSp>
        <p:nvCxnSpPr>
          <p:cNvPr id="260" name="Google Shape;995;p36"/>
          <p:cNvCxnSpPr/>
          <p:nvPr/>
        </p:nvCxnSpPr>
        <p:spPr>
          <a:xfrm rot="10800000" flipV="1">
            <a:off x="1456866" y="3043728"/>
            <a:ext cx="1446514" cy="36032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63" name="Google Shape;991;p36"/>
          <p:cNvSpPr txBox="1">
            <a:spLocks/>
          </p:cNvSpPr>
          <p:nvPr/>
        </p:nvSpPr>
        <p:spPr>
          <a:xfrm>
            <a:off x="-100901" y="3126313"/>
            <a:ext cx="14547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r">
              <a:spcAft>
                <a:spcPts val="1600"/>
              </a:spcAft>
              <a:buFont typeface="Roboto Light"/>
              <a:buNone/>
            </a:pPr>
            <a:r>
              <a:rPr lang="en-IN" sz="1050" dirty="0"/>
              <a:t>System Design and Architecture</a:t>
            </a:r>
          </a:p>
        </p:txBody>
      </p:sp>
      <p:cxnSp>
        <p:nvCxnSpPr>
          <p:cNvPr id="266" name="Google Shape;996;p36"/>
          <p:cNvCxnSpPr/>
          <p:nvPr/>
        </p:nvCxnSpPr>
        <p:spPr>
          <a:xfrm rot="10800000" flipV="1">
            <a:off x="6127534" y="2840758"/>
            <a:ext cx="887641" cy="30228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0" name="Google Shape;993;p36"/>
          <p:cNvSpPr txBox="1">
            <a:spLocks/>
          </p:cNvSpPr>
          <p:nvPr/>
        </p:nvSpPr>
        <p:spPr>
          <a:xfrm>
            <a:off x="7006064" y="2873067"/>
            <a:ext cx="1685694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  <a:buFont typeface="Roboto Light"/>
              <a:buNone/>
            </a:pPr>
            <a:r>
              <a:rPr lang="en-US" sz="1050" dirty="0"/>
              <a:t>User Authentication and Security,  Other Features and Functionalities</a:t>
            </a:r>
          </a:p>
        </p:txBody>
      </p:sp>
      <p:sp>
        <p:nvSpPr>
          <p:cNvPr id="271" name="Google Shape;994;p36"/>
          <p:cNvSpPr txBox="1">
            <a:spLocks/>
          </p:cNvSpPr>
          <p:nvPr/>
        </p:nvSpPr>
        <p:spPr>
          <a:xfrm>
            <a:off x="571064" y="165063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IN" sz="1050" dirty="0"/>
              <a:t>STEP 3</a:t>
            </a:r>
          </a:p>
        </p:txBody>
      </p:sp>
      <p:sp>
        <p:nvSpPr>
          <p:cNvPr id="272" name="Google Shape;994;p36"/>
          <p:cNvSpPr txBox="1">
            <a:spLocks/>
          </p:cNvSpPr>
          <p:nvPr/>
        </p:nvSpPr>
        <p:spPr>
          <a:xfrm>
            <a:off x="7068000" y="2661309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IN" sz="1050" dirty="0"/>
              <a:t>STEP 5</a:t>
            </a:r>
          </a:p>
        </p:txBody>
      </p:sp>
      <p:sp>
        <p:nvSpPr>
          <p:cNvPr id="273" name="Google Shape;994;p36"/>
          <p:cNvSpPr txBox="1">
            <a:spLocks/>
          </p:cNvSpPr>
          <p:nvPr/>
        </p:nvSpPr>
        <p:spPr>
          <a:xfrm>
            <a:off x="656979" y="295778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IN" sz="1050" dirty="0"/>
              <a:t>STEP</a:t>
            </a:r>
            <a:r>
              <a:rPr lang="en-IN" sz="900" dirty="0"/>
              <a:t> </a:t>
            </a:r>
            <a:r>
              <a:rPr lang="en-IN" sz="1050" dirty="0"/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3"/>
          <p:cNvSpPr txBox="1">
            <a:spLocks noGrp="1"/>
          </p:cNvSpPr>
          <p:nvPr>
            <p:ph type="title" idx="4294967295"/>
          </p:nvPr>
        </p:nvSpPr>
        <p:spPr>
          <a:xfrm>
            <a:off x="1001044" y="4762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Arial"/>
              </a:rPr>
              <a:t>Steps to Run </a:t>
            </a:r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Arial"/>
              </a:rPr>
              <a:t>t</a:t>
            </a:r>
            <a:r>
              <a:rPr lang="en-US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sym typeface="Arial"/>
              </a:rPr>
              <a:t>he Project</a:t>
            </a:r>
            <a:endParaRPr dirty="0">
              <a:solidFill>
                <a:srgbClr val="FFFFFF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50C24-32E0-5A35-F2C3-1D02B8F9B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" r="1" b="5501"/>
          <a:stretch/>
        </p:blipFill>
        <p:spPr>
          <a:xfrm>
            <a:off x="1274065" y="1610922"/>
            <a:ext cx="6334566" cy="343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90E54-25F9-16D2-F6EE-63E0DCB85A5D}"/>
              </a:ext>
            </a:extLst>
          </p:cNvPr>
          <p:cNvSpPr txBox="1"/>
          <p:nvPr/>
        </p:nvSpPr>
        <p:spPr>
          <a:xfrm>
            <a:off x="311700" y="1274615"/>
            <a:ext cx="450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Server :</a:t>
            </a:r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In the server folder , Run “nodemon index.js”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2" name="Google Shape;647;p32">
            <a:extLst>
              <a:ext uri="{FF2B5EF4-FFF2-40B4-BE49-F238E27FC236}">
                <a16:creationId xmlns:a16="http://schemas.microsoft.com/office/drawing/2014/main" id="{C3DD20F1-5CB1-018B-82A7-1458E960F672}"/>
              </a:ext>
            </a:extLst>
          </p:cNvPr>
          <p:cNvCxnSpPr/>
          <p:nvPr/>
        </p:nvCxnSpPr>
        <p:spPr>
          <a:xfrm>
            <a:off x="311700" y="987179"/>
            <a:ext cx="85206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727A0-A0A9-441D-D5FA-E17D404EAF54}"/>
              </a:ext>
            </a:extLst>
          </p:cNvPr>
          <p:cNvSpPr txBox="1"/>
          <p:nvPr/>
        </p:nvSpPr>
        <p:spPr>
          <a:xfrm>
            <a:off x="0" y="330779"/>
            <a:ext cx="5474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Client : In the Client Folder , Run “</a:t>
            </a:r>
            <a:r>
              <a:rPr lang="en-US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npm</a:t>
            </a:r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start”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843FF-06EC-89DD-B3F0-AD07B2944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568" r="34875" b="61260"/>
          <a:stretch/>
        </p:blipFill>
        <p:spPr>
          <a:xfrm>
            <a:off x="1981200" y="484667"/>
            <a:ext cx="5065776" cy="206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5DB68-FDE4-2B14-A467-DA92E226F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23" b="42896"/>
          <a:stretch/>
        </p:blipFill>
        <p:spPr>
          <a:xfrm>
            <a:off x="1981200" y="2820924"/>
            <a:ext cx="5065776" cy="2322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Google Shape;647;p32">
            <a:extLst>
              <a:ext uri="{FF2B5EF4-FFF2-40B4-BE49-F238E27FC236}">
                <a16:creationId xmlns:a16="http://schemas.microsoft.com/office/drawing/2014/main" id="{2EBFEA71-AFAF-8777-CBB7-B944349C93DB}"/>
              </a:ext>
            </a:extLst>
          </p:cNvPr>
          <p:cNvCxnSpPr>
            <a:cxnSpLocks/>
          </p:cNvCxnSpPr>
          <p:nvPr/>
        </p:nvCxnSpPr>
        <p:spPr>
          <a:xfrm>
            <a:off x="-103031" y="638556"/>
            <a:ext cx="387010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55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FFAC19-EE37-DDE7-8E92-6F7517DA4B36}"/>
              </a:ext>
            </a:extLst>
          </p:cNvPr>
          <p:cNvSpPr txBox="1"/>
          <p:nvPr/>
        </p:nvSpPr>
        <p:spPr>
          <a:xfrm>
            <a:off x="62484" y="62182"/>
            <a:ext cx="454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User Registration Page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99592C1F-8788-4A46-5CC3-E0792C7F149E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2484" y="369959"/>
            <a:ext cx="227380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667;p34"/>
          <p:cNvSpPr/>
          <p:nvPr/>
        </p:nvSpPr>
        <p:spPr>
          <a:xfrm>
            <a:off x="909828" y="369959"/>
            <a:ext cx="7510272" cy="4773541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927"/>
          <a:stretch/>
        </p:blipFill>
        <p:spPr>
          <a:xfrm>
            <a:off x="1226820" y="483475"/>
            <a:ext cx="6949440" cy="37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92" y="705215"/>
            <a:ext cx="4433748" cy="4194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5B39B9-7AC9-8F4E-16A8-7C4EA2F4D2FD}"/>
              </a:ext>
            </a:extLst>
          </p:cNvPr>
          <p:cNvSpPr txBox="1"/>
          <p:nvPr/>
        </p:nvSpPr>
        <p:spPr>
          <a:xfrm>
            <a:off x="0" y="317440"/>
            <a:ext cx="434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Authentication and Validation while Registering: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E3549D1B-BC13-FD56-BE3E-F4E20BD2BC81}"/>
              </a:ext>
            </a:extLst>
          </p:cNvPr>
          <p:cNvCxnSpPr>
            <a:cxnSpLocks/>
          </p:cNvCxnSpPr>
          <p:nvPr/>
        </p:nvCxnSpPr>
        <p:spPr>
          <a:xfrm flipV="1">
            <a:off x="80052" y="625217"/>
            <a:ext cx="4002551" cy="1899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15" y="773223"/>
            <a:ext cx="3258805" cy="132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53" y="624683"/>
            <a:ext cx="3618560" cy="130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16" y="2333425"/>
            <a:ext cx="3258805" cy="112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083" y="2255116"/>
            <a:ext cx="3649700" cy="1350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B87762-15AE-EFCB-F0DF-C4913F257051}"/>
              </a:ext>
            </a:extLst>
          </p:cNvPr>
          <p:cNvSpPr txBox="1"/>
          <p:nvPr/>
        </p:nvSpPr>
        <p:spPr>
          <a:xfrm>
            <a:off x="90544" y="157669"/>
            <a:ext cx="3377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Password Validations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7" name="Google Shape;647;p32">
            <a:extLst>
              <a:ext uri="{FF2B5EF4-FFF2-40B4-BE49-F238E27FC236}">
                <a16:creationId xmlns:a16="http://schemas.microsoft.com/office/drawing/2014/main" id="{760B9CDD-6B31-2116-EF05-2AE51B35B1ED}"/>
              </a:ext>
            </a:extLst>
          </p:cNvPr>
          <p:cNvCxnSpPr>
            <a:cxnSpLocks/>
          </p:cNvCxnSpPr>
          <p:nvPr/>
        </p:nvCxnSpPr>
        <p:spPr>
          <a:xfrm>
            <a:off x="90544" y="465446"/>
            <a:ext cx="1963636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136" y="3698333"/>
            <a:ext cx="4772519" cy="12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0AFBE3-AE8C-F70B-B40E-79B9F8CC1B8F}"/>
              </a:ext>
            </a:extLst>
          </p:cNvPr>
          <p:cNvSpPr txBox="1"/>
          <p:nvPr/>
        </p:nvSpPr>
        <p:spPr>
          <a:xfrm>
            <a:off x="139132" y="129540"/>
            <a:ext cx="2731008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Login Page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8A1218C2-989C-87FC-BD27-6989BF978FEC}"/>
              </a:ext>
            </a:extLst>
          </p:cNvPr>
          <p:cNvCxnSpPr>
            <a:cxnSpLocks/>
          </p:cNvCxnSpPr>
          <p:nvPr/>
        </p:nvCxnSpPr>
        <p:spPr>
          <a:xfrm>
            <a:off x="68298" y="434340"/>
            <a:ext cx="136550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667;p34"/>
          <p:cNvSpPr/>
          <p:nvPr/>
        </p:nvSpPr>
        <p:spPr>
          <a:xfrm>
            <a:off x="894587" y="533401"/>
            <a:ext cx="7510272" cy="461010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074"/>
          <a:stretch/>
        </p:blipFill>
        <p:spPr>
          <a:xfrm>
            <a:off x="1296923" y="657817"/>
            <a:ext cx="6705600" cy="3580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39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F9FC55-69C9-ADE9-CB4D-F89B5D903A29}"/>
              </a:ext>
            </a:extLst>
          </p:cNvPr>
          <p:cNvSpPr txBox="1"/>
          <p:nvPr/>
        </p:nvSpPr>
        <p:spPr>
          <a:xfrm>
            <a:off x="76648" y="51303"/>
            <a:ext cx="413918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User Login Validation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C963D39C-263D-D042-9DF9-FA6EC9151B57}"/>
              </a:ext>
            </a:extLst>
          </p:cNvPr>
          <p:cNvCxnSpPr>
            <a:cxnSpLocks/>
          </p:cNvCxnSpPr>
          <p:nvPr/>
        </p:nvCxnSpPr>
        <p:spPr>
          <a:xfrm>
            <a:off x="76648" y="359647"/>
            <a:ext cx="223651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Google Shape;667;p34"/>
          <p:cNvSpPr/>
          <p:nvPr/>
        </p:nvSpPr>
        <p:spPr>
          <a:xfrm>
            <a:off x="894587" y="533401"/>
            <a:ext cx="7510272" cy="461010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727"/>
          <a:stretch/>
        </p:blipFill>
        <p:spPr>
          <a:xfrm>
            <a:off x="1211580" y="633997"/>
            <a:ext cx="6896100" cy="3618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319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BCCAA7-7724-BA15-9045-1E4F6885764D}"/>
              </a:ext>
            </a:extLst>
          </p:cNvPr>
          <p:cNvSpPr txBox="1"/>
          <p:nvPr/>
        </p:nvSpPr>
        <p:spPr>
          <a:xfrm>
            <a:off x="168895" y="159886"/>
            <a:ext cx="318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Home Page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E09D8689-9C2F-359D-B74A-E821D4265EB1}"/>
              </a:ext>
            </a:extLst>
          </p:cNvPr>
          <p:cNvCxnSpPr>
            <a:cxnSpLocks/>
          </p:cNvCxnSpPr>
          <p:nvPr/>
        </p:nvCxnSpPr>
        <p:spPr>
          <a:xfrm flipV="1">
            <a:off x="0" y="467663"/>
            <a:ext cx="1591056" cy="554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667;p34"/>
          <p:cNvSpPr/>
          <p:nvPr/>
        </p:nvSpPr>
        <p:spPr>
          <a:xfrm>
            <a:off x="795528" y="533400"/>
            <a:ext cx="7510272" cy="461010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778"/>
          <a:stretch/>
        </p:blipFill>
        <p:spPr>
          <a:xfrm>
            <a:off x="1120140" y="678526"/>
            <a:ext cx="6804660" cy="359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99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474976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Enhancing Digital Connectivity,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Revolutionizing Social Media,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User Centric Technology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Step 1 to Step 6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Friend Search , Chat Retention , Update Profile Picture and Posts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Here you could describe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the topic of the section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Welcome to “WeConnect”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Post Creation , Like , Comments ,Dark and Light Modes , Responsive Webapp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Hardware , Software and Other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Introduction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Current Features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Major Requirements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Our Goals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Future Scope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5115371" y="2071862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5178053" y="3818189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3599486" y="3876890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5264" y="2922788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3550604" y="2105886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60794" y="106266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E86B85-4CB5-30CD-0BDF-514B027B53C4}"/>
              </a:ext>
            </a:extLst>
          </p:cNvPr>
          <p:cNvSpPr txBox="1"/>
          <p:nvPr/>
        </p:nvSpPr>
        <p:spPr>
          <a:xfrm>
            <a:off x="121920" y="158518"/>
            <a:ext cx="4139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Dark Mode Feature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D2C30B53-B587-80E4-1329-3D8B4F226C98}"/>
              </a:ext>
            </a:extLst>
          </p:cNvPr>
          <p:cNvCxnSpPr>
            <a:cxnSpLocks/>
          </p:cNvCxnSpPr>
          <p:nvPr/>
        </p:nvCxnSpPr>
        <p:spPr>
          <a:xfrm>
            <a:off x="62445" y="466295"/>
            <a:ext cx="207506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667;p34"/>
          <p:cNvSpPr/>
          <p:nvPr/>
        </p:nvSpPr>
        <p:spPr>
          <a:xfrm>
            <a:off x="1024128" y="607962"/>
            <a:ext cx="7510272" cy="445933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" b="4926"/>
          <a:stretch/>
        </p:blipFill>
        <p:spPr>
          <a:xfrm>
            <a:off x="1402080" y="731294"/>
            <a:ext cx="6903720" cy="3426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61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1970D6-549B-A274-8A51-E9FD73F65187}"/>
              </a:ext>
            </a:extLst>
          </p:cNvPr>
          <p:cNvSpPr txBox="1"/>
          <p:nvPr/>
        </p:nvSpPr>
        <p:spPr>
          <a:xfrm>
            <a:off x="185345" y="179922"/>
            <a:ext cx="417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Profile Page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0551D6AB-F388-1A62-FBDE-7E8A1370AAF2}"/>
              </a:ext>
            </a:extLst>
          </p:cNvPr>
          <p:cNvCxnSpPr>
            <a:cxnSpLocks/>
          </p:cNvCxnSpPr>
          <p:nvPr/>
        </p:nvCxnSpPr>
        <p:spPr>
          <a:xfrm>
            <a:off x="90152" y="487699"/>
            <a:ext cx="1300766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Google Shape;667;p34"/>
          <p:cNvSpPr/>
          <p:nvPr/>
        </p:nvSpPr>
        <p:spPr>
          <a:xfrm>
            <a:off x="1024128" y="607962"/>
            <a:ext cx="7510272" cy="445933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074"/>
          <a:stretch/>
        </p:blipFill>
        <p:spPr>
          <a:xfrm>
            <a:off x="1449581" y="730075"/>
            <a:ext cx="6659365" cy="344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91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6ADDE-984C-4E67-8877-3B63CFD5C12C}"/>
              </a:ext>
            </a:extLst>
          </p:cNvPr>
          <p:cNvSpPr txBox="1"/>
          <p:nvPr/>
        </p:nvSpPr>
        <p:spPr>
          <a:xfrm>
            <a:off x="178577" y="172283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Adding Friend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326EC024-F8A6-3706-0A89-642A0AE2D692}"/>
              </a:ext>
            </a:extLst>
          </p:cNvPr>
          <p:cNvCxnSpPr>
            <a:cxnSpLocks/>
          </p:cNvCxnSpPr>
          <p:nvPr/>
        </p:nvCxnSpPr>
        <p:spPr>
          <a:xfrm>
            <a:off x="231018" y="480060"/>
            <a:ext cx="137240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667;p34"/>
          <p:cNvSpPr/>
          <p:nvPr/>
        </p:nvSpPr>
        <p:spPr>
          <a:xfrm>
            <a:off x="841248" y="480060"/>
            <a:ext cx="7754112" cy="466344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926"/>
          <a:stretch/>
        </p:blipFill>
        <p:spPr>
          <a:xfrm>
            <a:off x="1171194" y="659438"/>
            <a:ext cx="7094219" cy="352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20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705C25-C2D8-D628-A26E-FE7F390DA836}"/>
              </a:ext>
            </a:extLst>
          </p:cNvPr>
          <p:cNvSpPr txBox="1"/>
          <p:nvPr/>
        </p:nvSpPr>
        <p:spPr>
          <a:xfrm>
            <a:off x="171854" y="146931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Removing Friend from Friend List: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804E4DC0-DAEA-84C5-1A25-7BA7E6093D09}"/>
              </a:ext>
            </a:extLst>
          </p:cNvPr>
          <p:cNvCxnSpPr>
            <a:cxnSpLocks/>
          </p:cNvCxnSpPr>
          <p:nvPr/>
        </p:nvCxnSpPr>
        <p:spPr>
          <a:xfrm>
            <a:off x="103031" y="454708"/>
            <a:ext cx="292994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Google Shape;667;p34"/>
          <p:cNvSpPr/>
          <p:nvPr/>
        </p:nvSpPr>
        <p:spPr>
          <a:xfrm>
            <a:off x="841248" y="480060"/>
            <a:ext cx="7754112" cy="4663440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445"/>
          <a:stretch/>
        </p:blipFill>
        <p:spPr>
          <a:xfrm>
            <a:off x="1188720" y="565170"/>
            <a:ext cx="7001170" cy="36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65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3326D-2736-2A59-F6A1-6D0223EE0520}"/>
              </a:ext>
            </a:extLst>
          </p:cNvPr>
          <p:cNvSpPr txBox="1"/>
          <p:nvPr/>
        </p:nvSpPr>
        <p:spPr>
          <a:xfrm>
            <a:off x="116720" y="127209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Like and Comment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DE3DF1D9-885D-4B03-6F4E-531EC8F0A271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116720" y="434986"/>
            <a:ext cx="176174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Google Shape;667;p34"/>
          <p:cNvSpPr/>
          <p:nvPr/>
        </p:nvSpPr>
        <p:spPr>
          <a:xfrm>
            <a:off x="841248" y="434986"/>
            <a:ext cx="7754112" cy="4708514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5000"/>
          <a:stretch/>
        </p:blipFill>
        <p:spPr>
          <a:xfrm>
            <a:off x="1159764" y="642060"/>
            <a:ext cx="7117080" cy="354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76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192E7-A7A2-6B1E-FE51-A293DE983CBA}"/>
              </a:ext>
            </a:extLst>
          </p:cNvPr>
          <p:cNvSpPr txBox="1"/>
          <p:nvPr/>
        </p:nvSpPr>
        <p:spPr>
          <a:xfrm>
            <a:off x="138097" y="59221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Chat Forum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DBEA5208-095C-39CA-0578-3E3BA9EF5196}"/>
              </a:ext>
            </a:extLst>
          </p:cNvPr>
          <p:cNvCxnSpPr>
            <a:cxnSpLocks/>
          </p:cNvCxnSpPr>
          <p:nvPr/>
        </p:nvCxnSpPr>
        <p:spPr>
          <a:xfrm>
            <a:off x="138097" y="366998"/>
            <a:ext cx="154399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667;p34"/>
          <p:cNvSpPr/>
          <p:nvPr/>
        </p:nvSpPr>
        <p:spPr>
          <a:xfrm>
            <a:off x="818388" y="366998"/>
            <a:ext cx="7754112" cy="4888239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111"/>
          <a:stretch/>
        </p:blipFill>
        <p:spPr>
          <a:xfrm>
            <a:off x="1076077" y="554343"/>
            <a:ext cx="7115424" cy="3711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79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543C78-82D5-A51A-DD13-2114B9707882}"/>
              </a:ext>
            </a:extLst>
          </p:cNvPr>
          <p:cNvSpPr txBox="1"/>
          <p:nvPr/>
        </p:nvSpPr>
        <p:spPr>
          <a:xfrm>
            <a:off x="96592" y="54929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Log Out: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3E43DA9A-E97E-C061-F754-A3D1ECF5DFA3}"/>
              </a:ext>
            </a:extLst>
          </p:cNvPr>
          <p:cNvCxnSpPr>
            <a:cxnSpLocks/>
          </p:cNvCxnSpPr>
          <p:nvPr/>
        </p:nvCxnSpPr>
        <p:spPr>
          <a:xfrm>
            <a:off x="96592" y="362706"/>
            <a:ext cx="93371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Google Shape;667;p34"/>
          <p:cNvSpPr/>
          <p:nvPr/>
        </p:nvSpPr>
        <p:spPr>
          <a:xfrm>
            <a:off x="818388" y="366998"/>
            <a:ext cx="7754112" cy="4888239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1084992" y="506436"/>
            <a:ext cx="7220904" cy="381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561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E3934-2ED1-58EB-D4CE-02547C91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5" y="600061"/>
            <a:ext cx="5073386" cy="4493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8016F-3B9D-06A9-C7A7-6AD4E3BA9AF3}"/>
              </a:ext>
            </a:extLst>
          </p:cNvPr>
          <p:cNvSpPr txBox="1"/>
          <p:nvPr/>
        </p:nvSpPr>
        <p:spPr>
          <a:xfrm>
            <a:off x="204137" y="159683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Responsive Feature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2" name="Google Shape;647;p32">
            <a:extLst>
              <a:ext uri="{FF2B5EF4-FFF2-40B4-BE49-F238E27FC236}">
                <a16:creationId xmlns:a16="http://schemas.microsoft.com/office/drawing/2014/main" id="{F01EA78A-9F17-1D28-8485-8C77A8D8BB55}"/>
              </a:ext>
            </a:extLst>
          </p:cNvPr>
          <p:cNvCxnSpPr>
            <a:cxnSpLocks/>
          </p:cNvCxnSpPr>
          <p:nvPr/>
        </p:nvCxnSpPr>
        <p:spPr>
          <a:xfrm>
            <a:off x="116528" y="455958"/>
            <a:ext cx="2149112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796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0E6B8-91BC-23D3-8BB4-9603CD23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16" y="685805"/>
            <a:ext cx="4911581" cy="435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CAEC3-B2FA-D566-B54B-C6095AED8E01}"/>
              </a:ext>
            </a:extLst>
          </p:cNvPr>
          <p:cNvSpPr txBox="1"/>
          <p:nvPr/>
        </p:nvSpPr>
        <p:spPr>
          <a:xfrm>
            <a:off x="148725" y="174184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Responsive Website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2" name="Google Shape;647;p32">
            <a:extLst>
              <a:ext uri="{FF2B5EF4-FFF2-40B4-BE49-F238E27FC236}">
                <a16:creationId xmlns:a16="http://schemas.microsoft.com/office/drawing/2014/main" id="{BFCD33BF-8446-6485-CB01-003EBC3831EB}"/>
              </a:ext>
            </a:extLst>
          </p:cNvPr>
          <p:cNvCxnSpPr>
            <a:cxnSpLocks/>
          </p:cNvCxnSpPr>
          <p:nvPr/>
        </p:nvCxnSpPr>
        <p:spPr>
          <a:xfrm>
            <a:off x="58573" y="481961"/>
            <a:ext cx="219778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323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7;p34"/>
          <p:cNvSpPr/>
          <p:nvPr/>
        </p:nvSpPr>
        <p:spPr>
          <a:xfrm>
            <a:off x="583095" y="83488"/>
            <a:ext cx="7586870" cy="5002695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29" y="198120"/>
            <a:ext cx="7222801" cy="3871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74080" y="4366260"/>
            <a:ext cx="287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MongoDB</a:t>
            </a:r>
            <a:r>
              <a:rPr lang="en-US" sz="28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 Data</a:t>
            </a:r>
            <a:endParaRPr lang="en-IN" sz="28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02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INTRODUCTION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504308"/>
            <a:ext cx="3810792" cy="2165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Connecting, Sharing, and Building Communities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MERN Stack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Digital Hub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Cha</a:t>
            </a:r>
            <a:r>
              <a:rPr lang="en-US" sz="1400" dirty="0"/>
              <a:t>t Forum</a:t>
            </a:r>
            <a:endParaRPr lang="en-US" sz="1400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Revolutionizing Social Media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Power of Tech and Human Connection</a:t>
            </a:r>
            <a:endParaRPr sz="1400"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853;p58">
            <a:extLst>
              <a:ext uri="{FF2B5EF4-FFF2-40B4-BE49-F238E27FC236}">
                <a16:creationId xmlns:a16="http://schemas.microsoft.com/office/drawing/2014/main" id="{2AA47545-F87E-97F1-5115-297B42AEA9CB}"/>
              </a:ext>
            </a:extLst>
          </p:cNvPr>
          <p:cNvGrpSpPr/>
          <p:nvPr/>
        </p:nvGrpSpPr>
        <p:grpSpPr>
          <a:xfrm>
            <a:off x="3382361" y="1889914"/>
            <a:ext cx="427578" cy="421351"/>
            <a:chOff x="-5254775" y="3631325"/>
            <a:chExt cx="296950" cy="292625"/>
          </a:xfrm>
        </p:grpSpPr>
        <p:sp>
          <p:nvSpPr>
            <p:cNvPr id="3" name="Google Shape;8854;p58">
              <a:extLst>
                <a:ext uri="{FF2B5EF4-FFF2-40B4-BE49-F238E27FC236}">
                  <a16:creationId xmlns:a16="http://schemas.microsoft.com/office/drawing/2014/main" id="{BBB4A6C1-968D-061A-5189-C9FC130AA505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855;p58">
              <a:extLst>
                <a:ext uri="{FF2B5EF4-FFF2-40B4-BE49-F238E27FC236}">
                  <a16:creationId xmlns:a16="http://schemas.microsoft.com/office/drawing/2014/main" id="{8BC9E736-3855-5C5E-F568-C61C2B470E45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856;p58">
              <a:extLst>
                <a:ext uri="{FF2B5EF4-FFF2-40B4-BE49-F238E27FC236}">
                  <a16:creationId xmlns:a16="http://schemas.microsoft.com/office/drawing/2014/main" id="{70856270-1EE3-03B1-C92F-9645B73967F3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57;p58">
              <a:extLst>
                <a:ext uri="{FF2B5EF4-FFF2-40B4-BE49-F238E27FC236}">
                  <a16:creationId xmlns:a16="http://schemas.microsoft.com/office/drawing/2014/main" id="{19F639CA-33DC-B9A5-1740-B1E16C347D59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58;p58">
              <a:extLst>
                <a:ext uri="{FF2B5EF4-FFF2-40B4-BE49-F238E27FC236}">
                  <a16:creationId xmlns:a16="http://schemas.microsoft.com/office/drawing/2014/main" id="{3DD8DE4B-12DF-092C-D620-1A09690956B6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59;p58">
              <a:extLst>
                <a:ext uri="{FF2B5EF4-FFF2-40B4-BE49-F238E27FC236}">
                  <a16:creationId xmlns:a16="http://schemas.microsoft.com/office/drawing/2014/main" id="{7D803F06-FD4F-0EE3-B064-5F91CA58782D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60;p58">
              <a:extLst>
                <a:ext uri="{FF2B5EF4-FFF2-40B4-BE49-F238E27FC236}">
                  <a16:creationId xmlns:a16="http://schemas.microsoft.com/office/drawing/2014/main" id="{3E5D377D-B67E-40AD-B3A3-D7DD9099A74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6999;p54">
            <a:extLst>
              <a:ext uri="{FF2B5EF4-FFF2-40B4-BE49-F238E27FC236}">
                <a16:creationId xmlns:a16="http://schemas.microsoft.com/office/drawing/2014/main" id="{38011B52-6DD4-5E8B-D191-7AC6407B2CD3}"/>
              </a:ext>
            </a:extLst>
          </p:cNvPr>
          <p:cNvGrpSpPr/>
          <p:nvPr/>
        </p:nvGrpSpPr>
        <p:grpSpPr>
          <a:xfrm>
            <a:off x="1277231" y="1887023"/>
            <a:ext cx="350079" cy="350079"/>
            <a:chOff x="3497300" y="3227275"/>
            <a:chExt cx="296175" cy="296175"/>
          </a:xfrm>
        </p:grpSpPr>
        <p:sp>
          <p:nvSpPr>
            <p:cNvPr id="11" name="Google Shape;7000;p54">
              <a:extLst>
                <a:ext uri="{FF2B5EF4-FFF2-40B4-BE49-F238E27FC236}">
                  <a16:creationId xmlns:a16="http://schemas.microsoft.com/office/drawing/2014/main" id="{7B2FE5DC-EB6D-8D26-B4E2-0E54986425F4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01;p54">
              <a:extLst>
                <a:ext uri="{FF2B5EF4-FFF2-40B4-BE49-F238E27FC236}">
                  <a16:creationId xmlns:a16="http://schemas.microsoft.com/office/drawing/2014/main" id="{4002F9AA-8324-FE8E-9508-CA8288D51632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02;p54">
              <a:extLst>
                <a:ext uri="{FF2B5EF4-FFF2-40B4-BE49-F238E27FC236}">
                  <a16:creationId xmlns:a16="http://schemas.microsoft.com/office/drawing/2014/main" id="{B41A80E2-3D15-F9AF-31A5-EE976E13DFC5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03;p54">
              <a:extLst>
                <a:ext uri="{FF2B5EF4-FFF2-40B4-BE49-F238E27FC236}">
                  <a16:creationId xmlns:a16="http://schemas.microsoft.com/office/drawing/2014/main" id="{D7D2007E-7BCC-2E1B-88C5-BA9DF9D8EB11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04;p54">
              <a:extLst>
                <a:ext uri="{FF2B5EF4-FFF2-40B4-BE49-F238E27FC236}">
                  <a16:creationId xmlns:a16="http://schemas.microsoft.com/office/drawing/2014/main" id="{3E830CE5-0492-5F06-3166-1D27277510E5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05;p54">
              <a:extLst>
                <a:ext uri="{FF2B5EF4-FFF2-40B4-BE49-F238E27FC236}">
                  <a16:creationId xmlns:a16="http://schemas.microsoft.com/office/drawing/2014/main" id="{DF1947FD-579D-408A-EA06-8886026BD472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06;p54">
              <a:extLst>
                <a:ext uri="{FF2B5EF4-FFF2-40B4-BE49-F238E27FC236}">
                  <a16:creationId xmlns:a16="http://schemas.microsoft.com/office/drawing/2014/main" id="{6FAA2504-B0DE-0A55-F19E-63C26A1A9039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07;p54">
              <a:extLst>
                <a:ext uri="{FF2B5EF4-FFF2-40B4-BE49-F238E27FC236}">
                  <a16:creationId xmlns:a16="http://schemas.microsoft.com/office/drawing/2014/main" id="{723FEF08-C234-0F09-7F6E-A54D389DEE79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051;p52">
            <a:extLst>
              <a:ext uri="{FF2B5EF4-FFF2-40B4-BE49-F238E27FC236}">
                <a16:creationId xmlns:a16="http://schemas.microsoft.com/office/drawing/2014/main" id="{FAB902B0-52B5-BB5B-8871-856CBD77C25D}"/>
              </a:ext>
            </a:extLst>
          </p:cNvPr>
          <p:cNvGrpSpPr/>
          <p:nvPr/>
        </p:nvGrpSpPr>
        <p:grpSpPr>
          <a:xfrm>
            <a:off x="3243579" y="3480205"/>
            <a:ext cx="339253" cy="318042"/>
            <a:chOff x="4456875" y="2635825"/>
            <a:chExt cx="481825" cy="451700"/>
          </a:xfrm>
        </p:grpSpPr>
        <p:sp>
          <p:nvSpPr>
            <p:cNvPr id="21" name="Google Shape;6052;p52">
              <a:extLst>
                <a:ext uri="{FF2B5EF4-FFF2-40B4-BE49-F238E27FC236}">
                  <a16:creationId xmlns:a16="http://schemas.microsoft.com/office/drawing/2014/main" id="{6DC118B2-CF08-CC77-94D7-096944418F72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6053;p52">
              <a:extLst>
                <a:ext uri="{FF2B5EF4-FFF2-40B4-BE49-F238E27FC236}">
                  <a16:creationId xmlns:a16="http://schemas.microsoft.com/office/drawing/2014/main" id="{6F043F7E-A07A-2EA2-B314-AD638B05B089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054;p52">
              <a:extLst>
                <a:ext uri="{FF2B5EF4-FFF2-40B4-BE49-F238E27FC236}">
                  <a16:creationId xmlns:a16="http://schemas.microsoft.com/office/drawing/2014/main" id="{BA4A7FBA-5B03-2BBF-7F13-860DAA758CC3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6055;p52">
              <a:extLst>
                <a:ext uri="{FF2B5EF4-FFF2-40B4-BE49-F238E27FC236}">
                  <a16:creationId xmlns:a16="http://schemas.microsoft.com/office/drawing/2014/main" id="{830D8F91-B60E-CFC4-F64E-EEBE3DBAC713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056;p52">
              <a:extLst>
                <a:ext uri="{FF2B5EF4-FFF2-40B4-BE49-F238E27FC236}">
                  <a16:creationId xmlns:a16="http://schemas.microsoft.com/office/drawing/2014/main" id="{7287E289-F883-F40E-9D9F-B7B8B369F46D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6057;p52">
              <a:extLst>
                <a:ext uri="{FF2B5EF4-FFF2-40B4-BE49-F238E27FC236}">
                  <a16:creationId xmlns:a16="http://schemas.microsoft.com/office/drawing/2014/main" id="{667F1FFB-6DAC-A1A8-4625-6799DA596485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5" name="Google Shape;5898;p52">
            <a:extLst>
              <a:ext uri="{FF2B5EF4-FFF2-40B4-BE49-F238E27FC236}">
                <a16:creationId xmlns:a16="http://schemas.microsoft.com/office/drawing/2014/main" id="{25FF1C2B-EBCB-744D-B4C9-CF19787A8BA9}"/>
              </a:ext>
            </a:extLst>
          </p:cNvPr>
          <p:cNvSpPr/>
          <p:nvPr/>
        </p:nvSpPr>
        <p:spPr>
          <a:xfrm>
            <a:off x="2699147" y="1262010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6" name="Google Shape;5850;p52">
            <a:extLst>
              <a:ext uri="{FF2B5EF4-FFF2-40B4-BE49-F238E27FC236}">
                <a16:creationId xmlns:a16="http://schemas.microsoft.com/office/drawing/2014/main" id="{9FCF89F3-5EBE-0271-4864-D4F7A2DC61CB}"/>
              </a:ext>
            </a:extLst>
          </p:cNvPr>
          <p:cNvGrpSpPr/>
          <p:nvPr/>
        </p:nvGrpSpPr>
        <p:grpSpPr>
          <a:xfrm>
            <a:off x="1302952" y="3395369"/>
            <a:ext cx="305386" cy="338602"/>
            <a:chOff x="3300325" y="249875"/>
            <a:chExt cx="433725" cy="480900"/>
          </a:xfrm>
        </p:grpSpPr>
        <p:sp>
          <p:nvSpPr>
            <p:cNvPr id="37" name="Google Shape;5851;p52">
              <a:extLst>
                <a:ext uri="{FF2B5EF4-FFF2-40B4-BE49-F238E27FC236}">
                  <a16:creationId xmlns:a16="http://schemas.microsoft.com/office/drawing/2014/main" id="{38970174-ACBF-36F4-EE1D-A6873781D45A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852;p52">
              <a:extLst>
                <a:ext uri="{FF2B5EF4-FFF2-40B4-BE49-F238E27FC236}">
                  <a16:creationId xmlns:a16="http://schemas.microsoft.com/office/drawing/2014/main" id="{15AF620B-1874-3715-B9B8-B5B4F3EFDE9E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853;p52">
              <a:extLst>
                <a:ext uri="{FF2B5EF4-FFF2-40B4-BE49-F238E27FC236}">
                  <a16:creationId xmlns:a16="http://schemas.microsoft.com/office/drawing/2014/main" id="{47E11B71-2145-579B-8994-E791D3318E1C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854;p52">
              <a:extLst>
                <a:ext uri="{FF2B5EF4-FFF2-40B4-BE49-F238E27FC236}">
                  <a16:creationId xmlns:a16="http://schemas.microsoft.com/office/drawing/2014/main" id="{BDADB439-5AC3-AAF9-C960-CBF66A37F2C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855;p52">
              <a:extLst>
                <a:ext uri="{FF2B5EF4-FFF2-40B4-BE49-F238E27FC236}">
                  <a16:creationId xmlns:a16="http://schemas.microsoft.com/office/drawing/2014/main" id="{324C9C4E-7DE1-513E-01E6-80CA2FAB8862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856;p52">
              <a:extLst>
                <a:ext uri="{FF2B5EF4-FFF2-40B4-BE49-F238E27FC236}">
                  <a16:creationId xmlns:a16="http://schemas.microsoft.com/office/drawing/2014/main" id="{E7997816-ECA3-78DD-7AFF-1E4BBC5BC59E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55465-0DC6-DCA3-A30C-B2CFF4FE192E}"/>
              </a:ext>
            </a:extLst>
          </p:cNvPr>
          <p:cNvSpPr txBox="1"/>
          <p:nvPr/>
        </p:nvSpPr>
        <p:spPr>
          <a:xfrm>
            <a:off x="124410" y="140208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E-R Diagram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8" y="447985"/>
            <a:ext cx="6746196" cy="4546222"/>
          </a:xfrm>
          <a:prstGeom prst="rect">
            <a:avLst/>
          </a:prstGeom>
        </p:spPr>
      </p:pic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BFCD33BF-8446-6485-CB01-003EBC3831EB}"/>
              </a:ext>
            </a:extLst>
          </p:cNvPr>
          <p:cNvCxnSpPr>
            <a:cxnSpLocks/>
          </p:cNvCxnSpPr>
          <p:nvPr/>
        </p:nvCxnSpPr>
        <p:spPr>
          <a:xfrm>
            <a:off x="58573" y="432331"/>
            <a:ext cx="1570605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761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C7FE7A-68C7-BA07-C703-94149755A9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7" y="622661"/>
            <a:ext cx="6861481" cy="433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E9DB5B-0C1D-E009-3FBC-237D9BC5B74A}"/>
              </a:ext>
            </a:extLst>
          </p:cNvPr>
          <p:cNvSpPr txBox="1"/>
          <p:nvPr/>
        </p:nvSpPr>
        <p:spPr>
          <a:xfrm>
            <a:off x="218918" y="187272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Class Diagram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87D42234-D599-D727-7A68-8CE075054360}"/>
              </a:ext>
            </a:extLst>
          </p:cNvPr>
          <p:cNvCxnSpPr>
            <a:cxnSpLocks/>
          </p:cNvCxnSpPr>
          <p:nvPr/>
        </p:nvCxnSpPr>
        <p:spPr>
          <a:xfrm>
            <a:off x="218918" y="495049"/>
            <a:ext cx="131366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312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8A43FD-4855-6655-2FCE-AB9A3F8D8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2" y="601081"/>
            <a:ext cx="4616286" cy="446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33CEE4-7A74-6B30-ADD3-EF39636B05B3}"/>
              </a:ext>
            </a:extLst>
          </p:cNvPr>
          <p:cNvSpPr txBox="1"/>
          <p:nvPr/>
        </p:nvSpPr>
        <p:spPr>
          <a:xfrm>
            <a:off x="198748" y="193996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Sequence Diagram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5A3599FE-F1C8-6F7D-93E4-7BBD743FDC80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51189" y="501773"/>
            <a:ext cx="170930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36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9D8275-C99D-A678-E85C-C6EB19989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8" y="692527"/>
            <a:ext cx="7930683" cy="4257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396E93-3904-AFA8-2218-3879CA0F3460}"/>
              </a:ext>
            </a:extLst>
          </p:cNvPr>
          <p:cNvSpPr txBox="1"/>
          <p:nvPr/>
        </p:nvSpPr>
        <p:spPr>
          <a:xfrm>
            <a:off x="218918" y="193034"/>
            <a:ext cx="352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Data Flow Diagram :</a:t>
            </a:r>
            <a:endParaRPr lang="en-IN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cxnSp>
        <p:nvCxnSpPr>
          <p:cNvPr id="4" name="Google Shape;647;p32">
            <a:extLst>
              <a:ext uri="{FF2B5EF4-FFF2-40B4-BE49-F238E27FC236}">
                <a16:creationId xmlns:a16="http://schemas.microsoft.com/office/drawing/2014/main" id="{2913F714-051A-6099-D6BE-2C2AF480509B}"/>
              </a:ext>
            </a:extLst>
          </p:cNvPr>
          <p:cNvCxnSpPr>
            <a:cxnSpLocks/>
          </p:cNvCxnSpPr>
          <p:nvPr/>
        </p:nvCxnSpPr>
        <p:spPr>
          <a:xfrm>
            <a:off x="218918" y="500811"/>
            <a:ext cx="213431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722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574575" y="4194595"/>
            <a:ext cx="983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Frontend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684100" y="155115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717525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736988" y="1403548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WEEK 3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784450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4428271" y="1574915"/>
            <a:ext cx="13698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Backend and Database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528200" y="4194600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Progress review</a:t>
            </a:r>
            <a:r>
              <a:rPr lang="en-US" sz="1000" dirty="0"/>
              <a:t> and Documentation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103000" y="1689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Planning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FINAL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VERSION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88878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FUTURE  SCOPE 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8021111" y="2667988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6524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482284" y="3373951"/>
            <a:ext cx="2264783" cy="291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Dynamic Profile picture update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511050" y="27296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Forum Chat Retention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3764AA-5103-0DB3-9C98-AD8E61C9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6300" y="2056822"/>
            <a:ext cx="2076000" cy="196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Enhanced Friend Search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Google Shape;448;p29">
            <a:extLst>
              <a:ext uri="{FF2B5EF4-FFF2-40B4-BE49-F238E27FC236}">
                <a16:creationId xmlns:a16="http://schemas.microsoft.com/office/drawing/2014/main" id="{29A2BF05-505C-47A4-93A4-755121C8545E}"/>
              </a:ext>
            </a:extLst>
          </p:cNvPr>
          <p:cNvSpPr/>
          <p:nvPr/>
        </p:nvSpPr>
        <p:spPr>
          <a:xfrm rot="10800000">
            <a:off x="5511050" y="403236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51;p29">
            <a:extLst>
              <a:ext uri="{FF2B5EF4-FFF2-40B4-BE49-F238E27FC236}">
                <a16:creationId xmlns:a16="http://schemas.microsoft.com/office/drawing/2014/main" id="{552D15E6-47DA-7747-2372-501D6FC6D779}"/>
              </a:ext>
            </a:extLst>
          </p:cNvPr>
          <p:cNvSpPr/>
          <p:nvPr/>
        </p:nvSpPr>
        <p:spPr>
          <a:xfrm>
            <a:off x="7906294" y="3993044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345;p53">
            <a:extLst>
              <a:ext uri="{FF2B5EF4-FFF2-40B4-BE49-F238E27FC236}">
                <a16:creationId xmlns:a16="http://schemas.microsoft.com/office/drawing/2014/main" id="{AD101CDF-B923-C451-973E-2171CCF25600}"/>
              </a:ext>
            </a:extLst>
          </p:cNvPr>
          <p:cNvGrpSpPr/>
          <p:nvPr/>
        </p:nvGrpSpPr>
        <p:grpSpPr>
          <a:xfrm>
            <a:off x="7944424" y="1918676"/>
            <a:ext cx="291352" cy="245979"/>
            <a:chOff x="-37385100" y="3949908"/>
            <a:chExt cx="321350" cy="318225"/>
          </a:xfrm>
        </p:grpSpPr>
        <p:sp>
          <p:nvSpPr>
            <p:cNvPr id="12" name="Google Shape;6346;p53">
              <a:extLst>
                <a:ext uri="{FF2B5EF4-FFF2-40B4-BE49-F238E27FC236}">
                  <a16:creationId xmlns:a16="http://schemas.microsoft.com/office/drawing/2014/main" id="{46559C45-DDF0-77F4-7DB8-54E9B45CE95C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47;p53">
              <a:extLst>
                <a:ext uri="{FF2B5EF4-FFF2-40B4-BE49-F238E27FC236}">
                  <a16:creationId xmlns:a16="http://schemas.microsoft.com/office/drawing/2014/main" id="{84946F4F-0388-BE8D-005C-A43CFB7593E3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A38755-2630-8E66-D52D-137B7E030435}"/>
              </a:ext>
            </a:extLst>
          </p:cNvPr>
          <p:cNvSpPr txBox="1"/>
          <p:nvPr/>
        </p:nvSpPr>
        <p:spPr>
          <a:xfrm>
            <a:off x="6143486" y="4090007"/>
            <a:ext cx="1991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Editable Post Updates</a:t>
            </a:r>
            <a:endParaRPr lang="en-IN" sz="11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22" name="Google Shape;6046;p52">
            <a:extLst>
              <a:ext uri="{FF2B5EF4-FFF2-40B4-BE49-F238E27FC236}">
                <a16:creationId xmlns:a16="http://schemas.microsoft.com/office/drawing/2014/main" id="{191937F5-283B-90BC-7ED7-CF4758BF542A}"/>
              </a:ext>
            </a:extLst>
          </p:cNvPr>
          <p:cNvGrpSpPr/>
          <p:nvPr/>
        </p:nvGrpSpPr>
        <p:grpSpPr>
          <a:xfrm>
            <a:off x="8024506" y="4057723"/>
            <a:ext cx="182763" cy="251880"/>
            <a:chOff x="3907325" y="2620775"/>
            <a:chExt cx="395250" cy="481825"/>
          </a:xfrm>
        </p:grpSpPr>
        <p:sp>
          <p:nvSpPr>
            <p:cNvPr id="23" name="Google Shape;6047;p52">
              <a:extLst>
                <a:ext uri="{FF2B5EF4-FFF2-40B4-BE49-F238E27FC236}">
                  <a16:creationId xmlns:a16="http://schemas.microsoft.com/office/drawing/2014/main" id="{A892995C-BA21-B038-0A39-DC3770313065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6048;p52">
              <a:extLst>
                <a:ext uri="{FF2B5EF4-FFF2-40B4-BE49-F238E27FC236}">
                  <a16:creationId xmlns:a16="http://schemas.microsoft.com/office/drawing/2014/main" id="{F63A09B1-2FD1-7CFD-870B-C1987098540E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049;p52">
              <a:extLst>
                <a:ext uri="{FF2B5EF4-FFF2-40B4-BE49-F238E27FC236}">
                  <a16:creationId xmlns:a16="http://schemas.microsoft.com/office/drawing/2014/main" id="{898A0B39-20E0-9D59-69F9-9DD5D926DAEA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6050;p52">
              <a:extLst>
                <a:ext uri="{FF2B5EF4-FFF2-40B4-BE49-F238E27FC236}">
                  <a16:creationId xmlns:a16="http://schemas.microsoft.com/office/drawing/2014/main" id="{9065E023-1685-ECD4-C397-F61A3091ED06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306727"/>
            <a:ext cx="8520600" cy="584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TEAM MEMBERS AND THEIR ROLES</a:t>
            </a:r>
            <a:endParaRPr dirty="0"/>
          </a:p>
        </p:txBody>
      </p:sp>
      <p:cxnSp>
        <p:nvCxnSpPr>
          <p:cNvPr id="1112" name="Google Shape;1112;p39"/>
          <p:cNvCxnSpPr>
            <a:cxnSpLocks/>
          </p:cNvCxnSpPr>
          <p:nvPr/>
        </p:nvCxnSpPr>
        <p:spPr>
          <a:xfrm>
            <a:off x="2353340" y="1699153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21" name="Google Shape;1121;p39"/>
          <p:cNvCxnSpPr/>
          <p:nvPr/>
        </p:nvCxnSpPr>
        <p:spPr>
          <a:xfrm>
            <a:off x="311700" y="9066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E01A15-083D-64C2-C80C-15683D2FEAEC}"/>
              </a:ext>
            </a:extLst>
          </p:cNvPr>
          <p:cNvSpPr txBox="1"/>
          <p:nvPr/>
        </p:nvSpPr>
        <p:spPr>
          <a:xfrm>
            <a:off x="474921" y="1545265"/>
            <a:ext cx="23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Shital </a:t>
            </a:r>
            <a:r>
              <a:rPr lang="en-US" dirty="0" err="1">
                <a:solidFill>
                  <a:schemeClr val="bg1"/>
                </a:solidFill>
              </a:rPr>
              <a:t>Satpute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DA1E7-A078-2C82-56DD-91A0325616E3}"/>
              </a:ext>
            </a:extLst>
          </p:cNvPr>
          <p:cNvSpPr txBox="1"/>
          <p:nvPr/>
        </p:nvSpPr>
        <p:spPr>
          <a:xfrm>
            <a:off x="6053470" y="1514855"/>
            <a:ext cx="2537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Registration and Login Page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3EA26-C906-2D03-7DE2-E29D5A4E7817}"/>
              </a:ext>
            </a:extLst>
          </p:cNvPr>
          <p:cNvSpPr txBox="1"/>
          <p:nvPr/>
        </p:nvSpPr>
        <p:spPr>
          <a:xfrm>
            <a:off x="474921" y="2034930"/>
            <a:ext cx="2310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Sandeep Upadhyay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&amp;</a:t>
            </a:r>
          </a:p>
          <a:p>
            <a:r>
              <a:rPr lang="en-US" dirty="0">
                <a:solidFill>
                  <a:schemeClr val="bg1"/>
                </a:solidFill>
              </a:rPr>
              <a:t>Saransh Singh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7" name="Google Shape;1112;p39">
            <a:extLst>
              <a:ext uri="{FF2B5EF4-FFF2-40B4-BE49-F238E27FC236}">
                <a16:creationId xmlns:a16="http://schemas.microsoft.com/office/drawing/2014/main" id="{35E8B422-0694-4508-9F01-6D501223F08A}"/>
              </a:ext>
            </a:extLst>
          </p:cNvPr>
          <p:cNvCxnSpPr>
            <a:cxnSpLocks/>
          </p:cNvCxnSpPr>
          <p:nvPr/>
        </p:nvCxnSpPr>
        <p:spPr>
          <a:xfrm>
            <a:off x="2361610" y="2404262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1EAE4A-A90A-3D62-EA5C-DE231804ABCD}"/>
              </a:ext>
            </a:extLst>
          </p:cNvPr>
          <p:cNvSpPr txBox="1"/>
          <p:nvPr/>
        </p:nvSpPr>
        <p:spPr>
          <a:xfrm>
            <a:off x="6053470" y="2250373"/>
            <a:ext cx="253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 Page , Profile Page , Chat Page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CF74C-DD15-1311-D6A0-B803FD76D12A}"/>
              </a:ext>
            </a:extLst>
          </p:cNvPr>
          <p:cNvSpPr txBox="1"/>
          <p:nvPr/>
        </p:nvSpPr>
        <p:spPr>
          <a:xfrm>
            <a:off x="3322084" y="1088106"/>
            <a:ext cx="1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FRONT-END</a:t>
            </a:r>
            <a:endParaRPr lang="en-IN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081D7-A535-9558-EF97-B797A043AA1C}"/>
              </a:ext>
            </a:extLst>
          </p:cNvPr>
          <p:cNvSpPr txBox="1"/>
          <p:nvPr/>
        </p:nvSpPr>
        <p:spPr>
          <a:xfrm>
            <a:off x="2427767" y="2953292"/>
            <a:ext cx="335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BACK-END AND DATABASE</a:t>
            </a:r>
            <a:endParaRPr lang="en-IN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9E28B-20F7-B301-2DAC-05346F2FF879}"/>
              </a:ext>
            </a:extLst>
          </p:cNvPr>
          <p:cNvSpPr txBox="1"/>
          <p:nvPr/>
        </p:nvSpPr>
        <p:spPr>
          <a:xfrm>
            <a:off x="474921" y="3381152"/>
            <a:ext cx="23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Rutuja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Khawashi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4E6E79-6005-4999-9D9A-1966F3015A2E}"/>
              </a:ext>
            </a:extLst>
          </p:cNvPr>
          <p:cNvSpPr txBox="1"/>
          <p:nvPr/>
        </p:nvSpPr>
        <p:spPr>
          <a:xfrm>
            <a:off x="474920" y="3813584"/>
            <a:ext cx="23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Rutuja</a:t>
            </a:r>
            <a:r>
              <a:rPr lang="en-US" dirty="0">
                <a:solidFill>
                  <a:schemeClr val="bg1"/>
                </a:solidFill>
              </a:rPr>
              <a:t> Sawant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96B16-6952-3756-3062-AFA45446FDB1}"/>
              </a:ext>
            </a:extLst>
          </p:cNvPr>
          <p:cNvSpPr txBox="1"/>
          <p:nvPr/>
        </p:nvSpPr>
        <p:spPr>
          <a:xfrm>
            <a:off x="474919" y="4301518"/>
            <a:ext cx="23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Sarang </a:t>
            </a:r>
            <a:r>
              <a:rPr lang="en-US" dirty="0" err="1">
                <a:solidFill>
                  <a:schemeClr val="bg1"/>
                </a:solidFill>
              </a:rPr>
              <a:t>Topale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6" name="Google Shape;1112;p39">
            <a:extLst>
              <a:ext uri="{FF2B5EF4-FFF2-40B4-BE49-F238E27FC236}">
                <a16:creationId xmlns:a16="http://schemas.microsoft.com/office/drawing/2014/main" id="{3A014245-F155-5E2B-5468-54A55A2A59DF}"/>
              </a:ext>
            </a:extLst>
          </p:cNvPr>
          <p:cNvCxnSpPr>
            <a:cxnSpLocks/>
          </p:cNvCxnSpPr>
          <p:nvPr/>
        </p:nvCxnSpPr>
        <p:spPr>
          <a:xfrm>
            <a:off x="2353339" y="3515865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" name="Google Shape;1112;p39">
            <a:extLst>
              <a:ext uri="{FF2B5EF4-FFF2-40B4-BE49-F238E27FC236}">
                <a16:creationId xmlns:a16="http://schemas.microsoft.com/office/drawing/2014/main" id="{30CCDD7D-16F6-82DB-5E24-C68E04BC9F0C}"/>
              </a:ext>
            </a:extLst>
          </p:cNvPr>
          <p:cNvCxnSpPr>
            <a:cxnSpLocks/>
          </p:cNvCxnSpPr>
          <p:nvPr/>
        </p:nvCxnSpPr>
        <p:spPr>
          <a:xfrm>
            <a:off x="2353338" y="3967472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1112;p39">
            <a:extLst>
              <a:ext uri="{FF2B5EF4-FFF2-40B4-BE49-F238E27FC236}">
                <a16:creationId xmlns:a16="http://schemas.microsoft.com/office/drawing/2014/main" id="{BFFD817E-468A-D9A4-D9D0-662DEE8BA037}"/>
              </a:ext>
            </a:extLst>
          </p:cNvPr>
          <p:cNvCxnSpPr>
            <a:cxnSpLocks/>
          </p:cNvCxnSpPr>
          <p:nvPr/>
        </p:nvCxnSpPr>
        <p:spPr>
          <a:xfrm>
            <a:off x="2361610" y="4440945"/>
            <a:ext cx="3487479" cy="14461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FFD5"/>
        </a:solidFill>
        <a:effectLst/>
      </p:bgPr>
    </p:bg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2"/>
          <p:cNvSpPr txBox="1">
            <a:spLocks noGrp="1"/>
          </p:cNvSpPr>
          <p:nvPr>
            <p:ph type="ctrTitle"/>
          </p:nvPr>
        </p:nvSpPr>
        <p:spPr>
          <a:xfrm>
            <a:off x="290250" y="725560"/>
            <a:ext cx="7940100" cy="5706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RESOURCES</a:t>
            </a:r>
            <a:endParaRPr dirty="0"/>
          </a:p>
        </p:txBody>
      </p:sp>
      <p:sp>
        <p:nvSpPr>
          <p:cNvPr id="1288" name="Google Shape;1288;p42"/>
          <p:cNvSpPr txBox="1">
            <a:spLocks noGrp="1"/>
          </p:cNvSpPr>
          <p:nvPr>
            <p:ph type="body" idx="1"/>
          </p:nvPr>
        </p:nvSpPr>
        <p:spPr>
          <a:xfrm>
            <a:off x="0" y="1251150"/>
            <a:ext cx="8520600" cy="376532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Material UI: </a:t>
            </a:r>
            <a:r>
              <a:rPr lang="en-IN" sz="1000" dirty="0">
                <a:hlinkClick r:id="rId3"/>
              </a:rPr>
              <a:t>https://mui.com/material-</a:t>
            </a:r>
            <a:r>
              <a:rPr lang="en-IN" sz="1000" dirty="0" err="1">
                <a:hlinkClick r:id="rId3"/>
              </a:rPr>
              <a:t>ui</a:t>
            </a:r>
            <a:r>
              <a:rPr lang="en-IN" sz="1000" dirty="0">
                <a:hlinkClick r:id="rId3"/>
              </a:rPr>
              <a:t>/getting-s...</a:t>
            </a:r>
            <a:r>
              <a:rPr lang="en-IN" sz="1000" dirty="0"/>
              <a:t> </a:t>
            </a:r>
            <a:br>
              <a:rPr lang="en-IN" sz="1000" dirty="0"/>
            </a:br>
            <a:r>
              <a:rPr lang="en-IN" sz="1000" dirty="0"/>
              <a:t>Redux Toolkit: </a:t>
            </a:r>
            <a:r>
              <a:rPr lang="en-IN" sz="1000" dirty="0">
                <a:hlinkClick r:id="rId4"/>
              </a:rPr>
              <a:t>https://redux-toolkit.js.org/</a:t>
            </a:r>
            <a:r>
              <a:rPr lang="en-IN" sz="1000" dirty="0" err="1">
                <a:hlinkClick r:id="rId4"/>
              </a:rPr>
              <a:t>introduc</a:t>
            </a:r>
            <a:r>
              <a:rPr lang="en-IN" sz="1000" dirty="0">
                <a:hlinkClick r:id="rId4"/>
              </a:rPr>
              <a:t>...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React Router: </a:t>
            </a:r>
            <a:r>
              <a:rPr lang="en-IN" sz="1000" dirty="0">
                <a:hlinkClick r:id="rId5"/>
              </a:rPr>
              <a:t>https://reactrouter.com/en/v6.3.0/get...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Redux Persist: </a:t>
            </a:r>
            <a:r>
              <a:rPr lang="en-IN" sz="1000" dirty="0">
                <a:hlinkClick r:id="rId6"/>
              </a:rPr>
              <a:t>https://github.com/rt2zz/redux-persist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React </a:t>
            </a:r>
            <a:r>
              <a:rPr lang="en-IN" sz="1000" dirty="0" err="1"/>
              <a:t>Dropzone</a:t>
            </a:r>
            <a:r>
              <a:rPr lang="en-IN" sz="1000" dirty="0"/>
              <a:t>: </a:t>
            </a:r>
            <a:r>
              <a:rPr lang="en-IN" sz="1000" dirty="0">
                <a:hlinkClick r:id="rId7"/>
              </a:rPr>
              <a:t>https://react-dropzone.js.org/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Node: </a:t>
            </a:r>
            <a:r>
              <a:rPr lang="en-IN" sz="1000" dirty="0">
                <a:hlinkClick r:id="rId8"/>
              </a:rPr>
              <a:t>https://nodejs.org/en/download/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Nodemon</a:t>
            </a:r>
            <a:r>
              <a:rPr lang="en-IN" sz="1000" dirty="0"/>
              <a:t>: </a:t>
            </a:r>
            <a:r>
              <a:rPr lang="en-IN" sz="1000" dirty="0">
                <a:hlinkClick r:id="rId9"/>
              </a:rPr>
              <a:t>https://github.com/remy/nodemon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NPX: </a:t>
            </a:r>
            <a:r>
              <a:rPr lang="en-IN" sz="1000" dirty="0">
                <a:hlinkClick r:id="rId10"/>
              </a:rPr>
              <a:t>https://www.npmjs.com/package/npx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VsCode</a:t>
            </a:r>
            <a:r>
              <a:rPr lang="en-IN" sz="1000" dirty="0"/>
              <a:t>: </a:t>
            </a:r>
            <a:r>
              <a:rPr lang="en-IN" sz="1000" dirty="0">
                <a:hlinkClick r:id="rId11"/>
              </a:rPr>
              <a:t>https://code.visualstudio.com/download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MongoDB: </a:t>
            </a:r>
            <a:r>
              <a:rPr lang="en-IN" sz="1000" dirty="0">
                <a:hlinkClick r:id="rId12"/>
              </a:rPr>
              <a:t>https://www.mongodb.com/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Mongoose: </a:t>
            </a:r>
            <a:r>
              <a:rPr lang="en-IN" sz="1000" dirty="0">
                <a:hlinkClick r:id="rId13"/>
              </a:rPr>
              <a:t>https://github.com/Automattic/mongoose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JsonWebToken</a:t>
            </a:r>
            <a:r>
              <a:rPr lang="en-IN" sz="1000" dirty="0"/>
              <a:t>: </a:t>
            </a:r>
            <a:r>
              <a:rPr lang="en-IN" sz="1000" dirty="0">
                <a:hlinkClick r:id="rId14"/>
              </a:rPr>
              <a:t>https://github.com/auth0/node-</a:t>
            </a:r>
            <a:r>
              <a:rPr lang="en-IN" sz="1000" dirty="0" err="1">
                <a:hlinkClick r:id="rId14"/>
              </a:rPr>
              <a:t>jsonweb</a:t>
            </a:r>
            <a:r>
              <a:rPr lang="en-IN" sz="1000" dirty="0">
                <a:hlinkClick r:id="rId14"/>
              </a:rPr>
              <a:t>...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Multer</a:t>
            </a:r>
            <a:r>
              <a:rPr lang="en-IN" sz="1000" dirty="0"/>
              <a:t>: </a:t>
            </a:r>
            <a:r>
              <a:rPr lang="en-IN" sz="1000" dirty="0">
                <a:hlinkClick r:id="rId15"/>
              </a:rPr>
              <a:t>https://github.com/expressjs/multer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GridFS</a:t>
            </a:r>
            <a:r>
              <a:rPr lang="en-IN" sz="1000" dirty="0"/>
              <a:t>-Storage: </a:t>
            </a:r>
            <a:r>
              <a:rPr lang="en-IN" sz="1000" dirty="0">
                <a:hlinkClick r:id="rId16"/>
              </a:rPr>
              <a:t>https://github.com/</a:t>
            </a:r>
            <a:r>
              <a:rPr lang="en-IN" sz="1000" dirty="0" err="1">
                <a:hlinkClick r:id="rId16"/>
              </a:rPr>
              <a:t>devconcept</a:t>
            </a:r>
            <a:r>
              <a:rPr lang="en-IN" sz="1000" dirty="0">
                <a:hlinkClick r:id="rId16"/>
              </a:rPr>
              <a:t>/</a:t>
            </a:r>
            <a:r>
              <a:rPr lang="en-IN" sz="1000" dirty="0" err="1">
                <a:hlinkClick r:id="rId16"/>
              </a:rPr>
              <a:t>multer</a:t>
            </a:r>
            <a:r>
              <a:rPr lang="en-IN" sz="1000" dirty="0">
                <a:hlinkClick r:id="rId16"/>
              </a:rPr>
              <a:t>-...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Google Fonts: </a:t>
            </a:r>
            <a:r>
              <a:rPr lang="en-IN" sz="1000" dirty="0">
                <a:hlinkClick r:id="rId17"/>
              </a:rPr>
              <a:t>https://fonts.google.com/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 err="1"/>
              <a:t>Formik</a:t>
            </a:r>
            <a:r>
              <a:rPr lang="en-IN" sz="1000" dirty="0"/>
              <a:t>: </a:t>
            </a:r>
            <a:r>
              <a:rPr lang="en-IN" sz="1000" dirty="0">
                <a:hlinkClick r:id="rId18"/>
              </a:rPr>
              <a:t>https://formik.org/docs/overview</a:t>
            </a:r>
            <a:r>
              <a:rPr lang="en-IN" sz="1000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/>
              <a:t>Yup: </a:t>
            </a:r>
            <a:r>
              <a:rPr lang="en-IN" sz="1000" dirty="0">
                <a:hlinkClick r:id="rId19"/>
              </a:rPr>
              <a:t>https://github.com/jquense/yup</a:t>
            </a:r>
            <a:endParaRPr lang="en-IN" sz="1000" dirty="0"/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r>
              <a:rPr lang="en-IN" sz="1000" dirty="0">
                <a:solidFill>
                  <a:srgbClr val="48FFD5"/>
                </a:solidFill>
              </a:rPr>
              <a:t>Free Photos : </a:t>
            </a:r>
            <a:r>
              <a:rPr lang="en-IN" sz="1000" dirty="0">
                <a:solidFill>
                  <a:srgbClr val="48FFD5"/>
                </a:solidFill>
                <a:hlinkClick r:id="rId20"/>
              </a:rPr>
              <a:t>https://unsplash.com/</a:t>
            </a:r>
            <a:endParaRPr lang="en-IN" sz="1000" dirty="0">
              <a:solidFill>
                <a:srgbClr val="48FFD5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</a:pPr>
            <a:endParaRPr dirty="0"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153262" y="2506013"/>
            <a:ext cx="4649372" cy="1178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SPECIAL THANKS</a:t>
            </a:r>
            <a:br>
              <a:rPr lang="es" dirty="0"/>
            </a:br>
            <a:r>
              <a:rPr lang="es" dirty="0"/>
              <a:t>TO </a:t>
            </a:r>
            <a:br>
              <a:rPr lang="es" dirty="0"/>
            </a:br>
            <a:r>
              <a:rPr lang="es" dirty="0"/>
              <a:t>OUR MENTOR</a:t>
            </a:r>
            <a:br>
              <a:rPr lang="es" dirty="0"/>
            </a:br>
            <a:br>
              <a:rPr lang="es" dirty="0"/>
            </a:br>
            <a:r>
              <a:rPr lang="es" dirty="0"/>
              <a:t>MR. K VAMSIKRISHNA</a:t>
            </a:r>
            <a:endParaRPr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ctrTitle"/>
          </p:nvPr>
        </p:nvSpPr>
        <p:spPr>
          <a:xfrm>
            <a:off x="2749775" y="1594525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—WeConnect</a:t>
            </a:r>
            <a:endParaRPr dirty="0"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448983" y="2039815"/>
            <a:ext cx="3794742" cy="117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161234"/>
                </a:solidFill>
              </a:rPr>
              <a:t>“</a:t>
            </a:r>
            <a:r>
              <a:rPr lang="en-US" sz="2400" dirty="0">
                <a:solidFill>
                  <a:srgbClr val="161234"/>
                </a:solidFill>
              </a:rPr>
              <a:t>Welcome to WeConnect, Connecting minds and fostering growth!</a:t>
            </a:r>
            <a:r>
              <a:rPr lang="es" dirty="0">
                <a:solidFill>
                  <a:srgbClr val="161234"/>
                </a:solidFill>
              </a:rPr>
              <a:t>”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19912" y="1978694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8FFD5"/>
                </a:solidFill>
              </a:rPr>
              <a:t>d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0" y="644550"/>
            <a:ext cx="883222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CURRENT FEATURES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19912" y="212929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POST CREATION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58886" y="3500926"/>
            <a:ext cx="2275068" cy="151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LIKE AND COMMENT ON POST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31504" y="27865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ADD FRIENDS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>
            <a:cxnSpLocks/>
          </p:cNvCxnSpPr>
          <p:nvPr/>
        </p:nvCxnSpPr>
        <p:spPr>
          <a:xfrm>
            <a:off x="116878" y="1182532"/>
            <a:ext cx="3647048" cy="1504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1188" y="194922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928837" y="2063315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898731" y="3413525"/>
            <a:ext cx="265768" cy="163730"/>
            <a:chOff x="1319675" y="2389025"/>
            <a:chExt cx="2224000" cy="1370125"/>
          </a:xfrm>
        </p:grpSpPr>
        <p:sp>
          <p:nvSpPr>
            <p:cNvPr id="417" name="Google Shape;417;p28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;p28">
            <a:extLst>
              <a:ext uri="{FF2B5EF4-FFF2-40B4-BE49-F238E27FC236}">
                <a16:creationId xmlns:a16="http://schemas.microsoft.com/office/drawing/2014/main" id="{CAF8F295-A09D-75D8-410F-10E0D9ED320D}"/>
              </a:ext>
            </a:extLst>
          </p:cNvPr>
          <p:cNvSpPr/>
          <p:nvPr/>
        </p:nvSpPr>
        <p:spPr>
          <a:xfrm>
            <a:off x="1344811" y="403010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" name="Google Shape;411;p28">
            <a:extLst>
              <a:ext uri="{FF2B5EF4-FFF2-40B4-BE49-F238E27FC236}">
                <a16:creationId xmlns:a16="http://schemas.microsoft.com/office/drawing/2014/main" id="{DC7A61C5-9114-E6A9-C51E-DEFD4433B257}"/>
              </a:ext>
            </a:extLst>
          </p:cNvPr>
          <p:cNvSpPr/>
          <p:nvPr/>
        </p:nvSpPr>
        <p:spPr>
          <a:xfrm>
            <a:off x="817160" y="398169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8508E-E2B7-1B04-B5A4-DE7DF59FF7C0}"/>
              </a:ext>
            </a:extLst>
          </p:cNvPr>
          <p:cNvSpPr txBox="1"/>
          <p:nvPr/>
        </p:nvSpPr>
        <p:spPr>
          <a:xfrm>
            <a:off x="1331504" y="4066714"/>
            <a:ext cx="21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LIGHT/DARK MODE</a:t>
            </a:r>
            <a:endParaRPr lang="en-IN" sz="12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5" name="Google Shape;6763;p54">
            <a:extLst>
              <a:ext uri="{FF2B5EF4-FFF2-40B4-BE49-F238E27FC236}">
                <a16:creationId xmlns:a16="http://schemas.microsoft.com/office/drawing/2014/main" id="{77B55B4C-B5B5-3BA8-7D40-FF6E71E1770E}"/>
              </a:ext>
            </a:extLst>
          </p:cNvPr>
          <p:cNvGrpSpPr/>
          <p:nvPr/>
        </p:nvGrpSpPr>
        <p:grpSpPr>
          <a:xfrm>
            <a:off x="880550" y="4066714"/>
            <a:ext cx="306290" cy="261047"/>
            <a:chOff x="-60255350" y="3733825"/>
            <a:chExt cx="316650" cy="316550"/>
          </a:xfrm>
        </p:grpSpPr>
        <p:sp>
          <p:nvSpPr>
            <p:cNvPr id="6" name="Google Shape;6764;p54">
              <a:extLst>
                <a:ext uri="{FF2B5EF4-FFF2-40B4-BE49-F238E27FC236}">
                  <a16:creationId xmlns:a16="http://schemas.microsoft.com/office/drawing/2014/main" id="{B3049886-05FB-086D-CC68-0C3AE3AC3858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765;p54">
              <a:extLst>
                <a:ext uri="{FF2B5EF4-FFF2-40B4-BE49-F238E27FC236}">
                  <a16:creationId xmlns:a16="http://schemas.microsoft.com/office/drawing/2014/main" id="{1F7DDE25-BC22-8CDA-D31E-53FE5128C041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766;p54">
              <a:extLst>
                <a:ext uri="{FF2B5EF4-FFF2-40B4-BE49-F238E27FC236}">
                  <a16:creationId xmlns:a16="http://schemas.microsoft.com/office/drawing/2014/main" id="{09FC9696-CE7C-3DD5-4ADC-50207D7C1CEE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67;p54">
              <a:extLst>
                <a:ext uri="{FF2B5EF4-FFF2-40B4-BE49-F238E27FC236}">
                  <a16:creationId xmlns:a16="http://schemas.microsoft.com/office/drawing/2014/main" id="{E55ADB5E-FF36-E86C-F160-BD164BBE5F6F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68;p54">
              <a:extLst>
                <a:ext uri="{FF2B5EF4-FFF2-40B4-BE49-F238E27FC236}">
                  <a16:creationId xmlns:a16="http://schemas.microsoft.com/office/drawing/2014/main" id="{4E7E3091-DEA8-7B28-7735-61E12757265E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69;p54">
              <a:extLst>
                <a:ext uri="{FF2B5EF4-FFF2-40B4-BE49-F238E27FC236}">
                  <a16:creationId xmlns:a16="http://schemas.microsoft.com/office/drawing/2014/main" id="{7247A403-D399-5CBB-B60E-F7DCA331AAD9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70;p54">
              <a:extLst>
                <a:ext uri="{FF2B5EF4-FFF2-40B4-BE49-F238E27FC236}">
                  <a16:creationId xmlns:a16="http://schemas.microsoft.com/office/drawing/2014/main" id="{8F817267-D85E-26D3-E349-DB4E32704744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02;p28">
            <a:extLst>
              <a:ext uri="{FF2B5EF4-FFF2-40B4-BE49-F238E27FC236}">
                <a16:creationId xmlns:a16="http://schemas.microsoft.com/office/drawing/2014/main" id="{10843D3D-0E60-AB92-F806-3171D3A328BF}"/>
              </a:ext>
            </a:extLst>
          </p:cNvPr>
          <p:cNvSpPr/>
          <p:nvPr/>
        </p:nvSpPr>
        <p:spPr>
          <a:xfrm>
            <a:off x="1323882" y="136747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8FFD5"/>
                </a:solidFill>
              </a:rPr>
              <a:t>d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14" name="Google Shape;408;p28">
            <a:extLst>
              <a:ext uri="{FF2B5EF4-FFF2-40B4-BE49-F238E27FC236}">
                <a16:creationId xmlns:a16="http://schemas.microsoft.com/office/drawing/2014/main" id="{685C05A5-12CE-423D-8298-2D5E958BA739}"/>
              </a:ext>
            </a:extLst>
          </p:cNvPr>
          <p:cNvSpPr/>
          <p:nvPr/>
        </p:nvSpPr>
        <p:spPr>
          <a:xfrm>
            <a:off x="817160" y="134602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47005-2375-3970-92D7-EE7A588C9CEA}"/>
              </a:ext>
            </a:extLst>
          </p:cNvPr>
          <p:cNvSpPr txBox="1"/>
          <p:nvPr/>
        </p:nvSpPr>
        <p:spPr>
          <a:xfrm>
            <a:off x="1293853" y="1413332"/>
            <a:ext cx="180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RESPONSIVE WEBAPP</a:t>
            </a:r>
            <a:endParaRPr lang="en-IN" sz="12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16" name="Google Shape;6051;p52">
            <a:extLst>
              <a:ext uri="{FF2B5EF4-FFF2-40B4-BE49-F238E27FC236}">
                <a16:creationId xmlns:a16="http://schemas.microsoft.com/office/drawing/2014/main" id="{908F3CD7-E63E-1C44-B44E-FC3E965C7726}"/>
              </a:ext>
            </a:extLst>
          </p:cNvPr>
          <p:cNvGrpSpPr/>
          <p:nvPr/>
        </p:nvGrpSpPr>
        <p:grpSpPr>
          <a:xfrm>
            <a:off x="891932" y="1445649"/>
            <a:ext cx="271724" cy="244355"/>
            <a:chOff x="4456875" y="2635825"/>
            <a:chExt cx="481825" cy="451700"/>
          </a:xfrm>
        </p:grpSpPr>
        <p:sp>
          <p:nvSpPr>
            <p:cNvPr id="17" name="Google Shape;6052;p52">
              <a:extLst>
                <a:ext uri="{FF2B5EF4-FFF2-40B4-BE49-F238E27FC236}">
                  <a16:creationId xmlns:a16="http://schemas.microsoft.com/office/drawing/2014/main" id="{40C5D6B5-43D1-9C86-AEDF-C38C26A155B0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6053;p52">
              <a:extLst>
                <a:ext uri="{FF2B5EF4-FFF2-40B4-BE49-F238E27FC236}">
                  <a16:creationId xmlns:a16="http://schemas.microsoft.com/office/drawing/2014/main" id="{82B4DE48-34FC-3BC7-B9C3-8F2485A6EC8D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6054;p52">
              <a:extLst>
                <a:ext uri="{FF2B5EF4-FFF2-40B4-BE49-F238E27FC236}">
                  <a16:creationId xmlns:a16="http://schemas.microsoft.com/office/drawing/2014/main" id="{6D9C213F-25A7-6472-752F-83B624FB9FE0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6055;p52">
              <a:extLst>
                <a:ext uri="{FF2B5EF4-FFF2-40B4-BE49-F238E27FC236}">
                  <a16:creationId xmlns:a16="http://schemas.microsoft.com/office/drawing/2014/main" id="{53BACAC6-364A-03BA-621F-622488F6BB4A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6056;p52">
              <a:extLst>
                <a:ext uri="{FF2B5EF4-FFF2-40B4-BE49-F238E27FC236}">
                  <a16:creationId xmlns:a16="http://schemas.microsoft.com/office/drawing/2014/main" id="{DD1D585B-A9C3-FFFB-ACD6-39EAD8391FF1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6057;p52">
              <a:extLst>
                <a:ext uri="{FF2B5EF4-FFF2-40B4-BE49-F238E27FC236}">
                  <a16:creationId xmlns:a16="http://schemas.microsoft.com/office/drawing/2014/main" id="{90F9427F-C5DE-5DFB-80D8-3D9843973E5B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SOFTWARE</a:t>
            </a:r>
            <a:endParaRPr sz="14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44" y="3194427"/>
            <a:ext cx="2076000" cy="681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OTHER REQUIREMENTS</a:t>
            </a:r>
            <a:endParaRPr sz="14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HARDWARE</a:t>
            </a:r>
            <a:endParaRPr sz="14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4409906" y="2192159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HARDWARE</a:t>
            </a:r>
            <a:endParaRPr dirty="0"/>
          </a:p>
        </p:txBody>
      </p:sp>
      <p:sp>
        <p:nvSpPr>
          <p:cNvPr id="571" name="Google Shape;571;p30"/>
          <p:cNvSpPr/>
          <p:nvPr/>
        </p:nvSpPr>
        <p:spPr>
          <a:xfrm>
            <a:off x="61877" y="1471290"/>
            <a:ext cx="4138863" cy="1973179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61877" y="1161907"/>
            <a:ext cx="2619446" cy="206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18767" y="2110683"/>
            <a:ext cx="3581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 computer with at least 8GB of RAM and a capable processor, such as Intel Core</a:t>
            </a:r>
          </a:p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i5 or higher, to ensure smooth system performance.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sp>
        <p:nvSpPr>
          <p:cNvPr id="43" name="Google Shape;379;p27"/>
          <p:cNvSpPr/>
          <p:nvPr/>
        </p:nvSpPr>
        <p:spPr>
          <a:xfrm>
            <a:off x="4572000" y="1346589"/>
            <a:ext cx="1189787" cy="1111290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4" name="Google Shape;380;p27"/>
          <p:cNvSpPr/>
          <p:nvPr/>
        </p:nvSpPr>
        <p:spPr>
          <a:xfrm>
            <a:off x="618767" y="3161145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78;p27"/>
          <p:cNvSpPr/>
          <p:nvPr/>
        </p:nvSpPr>
        <p:spPr>
          <a:xfrm>
            <a:off x="350636" y="3107749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667;p34"/>
          <p:cNvSpPr/>
          <p:nvPr/>
        </p:nvSpPr>
        <p:spPr>
          <a:xfrm>
            <a:off x="3866900" y="1095197"/>
            <a:ext cx="2467639" cy="206594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70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SOFTWARE</a:t>
            </a:r>
            <a:endParaRPr dirty="0"/>
          </a:p>
        </p:txBody>
      </p:sp>
      <p:sp>
        <p:nvSpPr>
          <p:cNvPr id="571" name="Google Shape;571;p30"/>
          <p:cNvSpPr/>
          <p:nvPr/>
        </p:nvSpPr>
        <p:spPr>
          <a:xfrm>
            <a:off x="-72213" y="1760050"/>
            <a:ext cx="2990706" cy="1505666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61877" y="1161907"/>
            <a:ext cx="2619446" cy="206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36147" y="2160829"/>
            <a:ext cx="358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FRONTEND</a:t>
            </a:r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 </a:t>
            </a: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React JS and </a:t>
            </a:r>
            <a:r>
              <a:rPr lang="en-IN" sz="1200" dirty="0" err="1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Redux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sp>
        <p:nvSpPr>
          <p:cNvPr id="10" name="Google Shape;571;p30"/>
          <p:cNvSpPr/>
          <p:nvPr/>
        </p:nvSpPr>
        <p:spPr>
          <a:xfrm>
            <a:off x="4709504" y="1471291"/>
            <a:ext cx="2696220" cy="1395662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250327" y="1883801"/>
            <a:ext cx="358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BACKEND </a:t>
            </a: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Node.js and express.js</a:t>
            </a:r>
          </a:p>
        </p:txBody>
      </p:sp>
      <p:sp>
        <p:nvSpPr>
          <p:cNvPr id="12" name="Google Shape;571;p30"/>
          <p:cNvSpPr/>
          <p:nvPr/>
        </p:nvSpPr>
        <p:spPr>
          <a:xfrm>
            <a:off x="2326106" y="3265716"/>
            <a:ext cx="2990706" cy="1505666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2917261" y="3603050"/>
            <a:ext cx="2197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DATABASE</a:t>
            </a: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br>
              <a:rPr lang="en-IN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</a:br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Mongoose for managing </a:t>
            </a:r>
            <a:r>
              <a:rPr lang="en-US" sz="1200" dirty="0" err="1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MongoDB</a:t>
            </a:r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 Database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grpSp>
        <p:nvGrpSpPr>
          <p:cNvPr id="20" name="Google Shape;4692;p48"/>
          <p:cNvGrpSpPr/>
          <p:nvPr/>
        </p:nvGrpSpPr>
        <p:grpSpPr>
          <a:xfrm>
            <a:off x="2653823" y="1732587"/>
            <a:ext cx="2254424" cy="1443752"/>
            <a:chOff x="5190863" y="2824811"/>
            <a:chExt cx="1544860" cy="1108869"/>
          </a:xfrm>
        </p:grpSpPr>
        <p:grpSp>
          <p:nvGrpSpPr>
            <p:cNvPr id="21" name="Google Shape;4693;p4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0" name="Google Shape;4694;p4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2" name="Google Shape;4695;p4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96;p4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" name="Google Shape;4697;p4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4698;p4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36" name="Google Shape;4699;p4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38" name="Google Shape;4700;p4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4701;p4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4702;p4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4703;p4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4704;p4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30" name="Google Shape;4705;p4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32" name="Google Shape;4706;p4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34" name="Google Shape;4707;p4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4708;p4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3" name="Google Shape;4709;p4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" name="Google Shape;4710;p4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4711;p4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26" name="Google Shape;4712;p4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" name="Google Shape;4713;p4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28" name="Google Shape;4714;p4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715;p4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360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OTHER REQUIREMENTS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 flipV="1">
            <a:off x="221882" y="1161890"/>
            <a:ext cx="4510123" cy="137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4479;p48"/>
          <p:cNvGrpSpPr/>
          <p:nvPr/>
        </p:nvGrpSpPr>
        <p:grpSpPr>
          <a:xfrm>
            <a:off x="1866613" y="1927602"/>
            <a:ext cx="4778256" cy="2456025"/>
            <a:chOff x="2183288" y="3555572"/>
            <a:chExt cx="1136241" cy="835873"/>
          </a:xfrm>
        </p:grpSpPr>
        <p:sp>
          <p:nvSpPr>
            <p:cNvPr id="12" name="Google Shape;4480;p4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4481;p4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27" name="Google Shape;4482;p4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83;p4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484;p4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485;p4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486;p4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487;p4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4488;p4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4489;p4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16" name="Google Shape;4490;p4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25" name="Google Shape;4491;p4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26" name="Google Shape;4492;p4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4493;p4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23" name="Google Shape;4494;p4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24" name="Google Shape;4495;p4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4496;p4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4497;p4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20" name="Google Shape;4498;p4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21" name="Google Shape;4499;p4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4500;p4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sp>
        <p:nvSpPr>
          <p:cNvPr id="34" name="Google Shape;571;p30"/>
          <p:cNvSpPr/>
          <p:nvPr/>
        </p:nvSpPr>
        <p:spPr>
          <a:xfrm>
            <a:off x="61878" y="1670441"/>
            <a:ext cx="2133742" cy="1065883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543140" y="1821928"/>
            <a:ext cx="1691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Integrated Development Environment – VS-Code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sp>
        <p:nvSpPr>
          <p:cNvPr id="37" name="Google Shape;571;p30"/>
          <p:cNvSpPr/>
          <p:nvPr/>
        </p:nvSpPr>
        <p:spPr>
          <a:xfrm>
            <a:off x="6264653" y="3712898"/>
            <a:ext cx="2060280" cy="1050807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6837064" y="4073780"/>
            <a:ext cx="237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A Browser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  <p:sp>
        <p:nvSpPr>
          <p:cNvPr id="39" name="Google Shape;571;p30"/>
          <p:cNvSpPr/>
          <p:nvPr/>
        </p:nvSpPr>
        <p:spPr>
          <a:xfrm>
            <a:off x="3233905" y="2663708"/>
            <a:ext cx="2133742" cy="1065883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3409293" y="3024395"/>
            <a:ext cx="2290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Command Line Interface</a:t>
            </a:r>
            <a:endParaRPr lang="en-IN" sz="1200" dirty="0">
              <a:latin typeface="Roboto Black" panose="020B0604020202020204" charset="0"/>
              <a:ea typeface="Roboto Black" panose="020B0604020202020204" charset="0"/>
              <a:cs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755400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750</Words>
  <Application>Microsoft Office PowerPoint</Application>
  <PresentationFormat>On-screen Show (16:9)</PresentationFormat>
  <Paragraphs>160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Roboto Mono Thin</vt:lpstr>
      <vt:lpstr>Proxima Nova</vt:lpstr>
      <vt:lpstr>Roboto Thin</vt:lpstr>
      <vt:lpstr>Didact Gothic</vt:lpstr>
      <vt:lpstr>Roboto Black</vt:lpstr>
      <vt:lpstr>Bree Serif</vt:lpstr>
      <vt:lpstr>Arial</vt:lpstr>
      <vt:lpstr>Roboto Light</vt:lpstr>
      <vt:lpstr>Proxima Nova Semibold</vt:lpstr>
      <vt:lpstr>WEB PROPOSAL</vt:lpstr>
      <vt:lpstr>SlidesGo Final Pages</vt:lpstr>
      <vt:lpstr>Slidesgo Final Pages</vt:lpstr>
      <vt:lpstr>WeConnect  Social Media Web Application</vt:lpstr>
      <vt:lpstr>TABLE OF CONTENTS</vt:lpstr>
      <vt:lpstr>INTRODUCTION</vt:lpstr>
      <vt:lpstr>—WeConnect</vt:lpstr>
      <vt:lpstr>CURRENT FEATURES</vt:lpstr>
      <vt:lpstr>MAJOR REQUIREMENTS</vt:lpstr>
      <vt:lpstr>HARDWARE</vt:lpstr>
      <vt:lpstr>SOFTWARE</vt:lpstr>
      <vt:lpstr>OTHER REQUIREMENTS</vt:lpstr>
      <vt:lpstr>OUR GOALS</vt:lpstr>
      <vt:lpstr>PROJECT STAGES</vt:lpstr>
      <vt:lpstr>Steps to Run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TIMELINE</vt:lpstr>
      <vt:lpstr>FUTURE  SCOPE  </vt:lpstr>
      <vt:lpstr>TEAM MEMBERS AND THEIR ROLES</vt:lpstr>
      <vt:lpstr>RESOURCES</vt:lpstr>
      <vt:lpstr>SPECIAL THANKS TO  OUR MENTOR  MR. K VAMSIKRISHNA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WeConnect</dc:title>
  <dc:creator>Asus</dc:creator>
  <cp:lastModifiedBy>Saransh Singh</cp:lastModifiedBy>
  <cp:revision>86</cp:revision>
  <dcterms:modified xsi:type="dcterms:W3CDTF">2023-09-05T15:48:37Z</dcterms:modified>
</cp:coreProperties>
</file>